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Open Sans 1 Bold" panose="020B0604020202020204" charset="0"/>
      <p:regular r:id="rId18"/>
    </p:embeddedFont>
    <p:embeddedFont>
      <p:font typeface="Open Sans 2 Bold" panose="020B0604020202020204" charset="0"/>
      <p:regular r:id="rId19"/>
    </p:embeddedFont>
    <p:embeddedFont>
      <p:font typeface="Arimo Bold" panose="020B0604020202020204" charset="0"/>
      <p:regular r:id="rId20"/>
    </p:embeddedFont>
    <p:embeddedFont>
      <p:font typeface="Arimo" panose="020B0604020202020204" charset="0"/>
      <p:regular r:id="rId21"/>
    </p:embeddedFont>
    <p:embeddedFont>
      <p:font typeface="Times New Roman Bold Italics" panose="020B0604020202020204" charset="0"/>
      <p:regular r:id="rId22"/>
    </p:embeddedFont>
    <p:embeddedFont>
      <p:font typeface="Times New Roman" panose="02020603050405020304" pitchFamily="18" charset="0"/>
      <p:regular r:id="rId23"/>
    </p:embeddedFont>
    <p:embeddedFont>
      <p:font typeface="Archivo Black" panose="020B0604020202020204" charset="0"/>
      <p:regular r:id="rId24"/>
    </p:embeddedFont>
    <p:embeddedFont>
      <p:font typeface="Caladea Bold" panose="020B0604020202020204" charset="0"/>
      <p:regular r:id="rId25"/>
    </p:embeddedFont>
    <p:embeddedFont>
      <p:font typeface="DM Sans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485"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8.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0.emf"/><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6.png"/><Relationship Id="rId7"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29106" y="1752327"/>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F6FCFC"/>
            </a:solidFill>
            <a:ln cap="rnd">
              <a:noFill/>
              <a:prstDash val="solid"/>
              <a:round/>
            </a:ln>
          </p:spPr>
        </p:sp>
        <p:sp>
          <p:nvSpPr>
            <p:cNvPr id="4" name="TextBox 4"/>
            <p:cNvSpPr txBox="1"/>
            <p:nvPr/>
          </p:nvSpPr>
          <p:spPr>
            <a:xfrm>
              <a:off x="0" y="-47625"/>
              <a:ext cx="4274726" cy="2215092"/>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4203827" y="2907340"/>
            <a:ext cx="9880346" cy="3252100"/>
            <a:chOff x="0" y="0"/>
            <a:chExt cx="1374128" cy="452292"/>
          </a:xfrm>
        </p:grpSpPr>
        <p:sp>
          <p:nvSpPr>
            <p:cNvPr id="6" name="Freeform 6"/>
            <p:cNvSpPr/>
            <p:nvPr/>
          </p:nvSpPr>
          <p:spPr>
            <a:xfrm>
              <a:off x="0" y="0"/>
              <a:ext cx="1374128" cy="452292"/>
            </a:xfrm>
            <a:custGeom>
              <a:avLst/>
              <a:gdLst/>
              <a:ahLst/>
              <a:cxnLst/>
              <a:rect l="l" t="t" r="r" b="b"/>
              <a:pathLst>
                <a:path w="1374128" h="452292">
                  <a:moveTo>
                    <a:pt x="1170928" y="0"/>
                  </a:moveTo>
                  <a:cubicBezTo>
                    <a:pt x="1283152" y="0"/>
                    <a:pt x="1374128" y="101249"/>
                    <a:pt x="1374128" y="226146"/>
                  </a:cubicBezTo>
                  <a:cubicBezTo>
                    <a:pt x="1374128" y="351043"/>
                    <a:pt x="1283152" y="452292"/>
                    <a:pt x="1170928" y="452292"/>
                  </a:cubicBezTo>
                  <a:lnTo>
                    <a:pt x="203200" y="452292"/>
                  </a:lnTo>
                  <a:cubicBezTo>
                    <a:pt x="90976" y="452292"/>
                    <a:pt x="0" y="351043"/>
                    <a:pt x="0" y="226146"/>
                  </a:cubicBezTo>
                  <a:cubicBezTo>
                    <a:pt x="0" y="101249"/>
                    <a:pt x="90976" y="0"/>
                    <a:pt x="203200" y="0"/>
                  </a:cubicBezTo>
                  <a:close/>
                </a:path>
              </a:pathLst>
            </a:custGeom>
            <a:solidFill>
              <a:srgbClr val="D5EFEF"/>
            </a:solidFill>
          </p:spPr>
        </p:sp>
        <p:sp>
          <p:nvSpPr>
            <p:cNvPr id="7" name="TextBox 7"/>
            <p:cNvSpPr txBox="1"/>
            <p:nvPr/>
          </p:nvSpPr>
          <p:spPr>
            <a:xfrm>
              <a:off x="0" y="-47625"/>
              <a:ext cx="1374128" cy="499917"/>
            </a:xfrm>
            <a:prstGeom prst="rect">
              <a:avLst/>
            </a:prstGeom>
          </p:spPr>
          <p:txBody>
            <a:bodyPr lIns="50800" tIns="50800" rIns="50800" bIns="50800" rtlCol="0" anchor="ctr"/>
            <a:lstStyle/>
            <a:p>
              <a:pPr algn="ctr">
                <a:lnSpc>
                  <a:spcPts val="2659"/>
                </a:lnSpc>
              </a:pPr>
              <a:endParaRPr/>
            </a:p>
          </p:txBody>
        </p:sp>
      </p:grpSp>
      <p:sp>
        <p:nvSpPr>
          <p:cNvPr id="8" name="AutoShape 8"/>
          <p:cNvSpPr/>
          <p:nvPr/>
        </p:nvSpPr>
        <p:spPr>
          <a:xfrm>
            <a:off x="959027" y="1752327"/>
            <a:ext cx="16230600" cy="0"/>
          </a:xfrm>
          <a:prstGeom prst="line">
            <a:avLst/>
          </a:prstGeom>
          <a:ln w="9525" cap="flat">
            <a:solidFill>
              <a:srgbClr val="000000"/>
            </a:solidFill>
            <a:prstDash val="solid"/>
            <a:headEnd type="none" w="sm" len="sm"/>
            <a:tailEnd type="none" w="sm" len="sm"/>
          </a:ln>
        </p:spPr>
      </p:sp>
      <p:sp>
        <p:nvSpPr>
          <p:cNvPr id="9" name="Freeform 9"/>
          <p:cNvSpPr/>
          <p:nvPr/>
        </p:nvSpPr>
        <p:spPr>
          <a:xfrm>
            <a:off x="1224844" y="198690"/>
            <a:ext cx="2318678" cy="1322116"/>
          </a:xfrm>
          <a:custGeom>
            <a:avLst/>
            <a:gdLst/>
            <a:ahLst/>
            <a:cxnLst/>
            <a:rect l="l" t="t" r="r" b="b"/>
            <a:pathLst>
              <a:path w="2318678" h="1322116">
                <a:moveTo>
                  <a:pt x="0" y="0"/>
                </a:moveTo>
                <a:lnTo>
                  <a:pt x="2318678" y="0"/>
                </a:lnTo>
                <a:lnTo>
                  <a:pt x="2318678" y="1322116"/>
                </a:lnTo>
                <a:lnTo>
                  <a:pt x="0" y="1322116"/>
                </a:lnTo>
                <a:lnTo>
                  <a:pt x="0" y="0"/>
                </a:lnTo>
                <a:close/>
              </a:path>
            </a:pathLst>
          </a:custGeom>
          <a:blipFill>
            <a:blip r:embed="rId2"/>
            <a:stretch>
              <a:fillRect t="-50958" b="-41863"/>
            </a:stretch>
          </a:blipFill>
        </p:spPr>
      </p:sp>
      <p:sp>
        <p:nvSpPr>
          <p:cNvPr id="10" name="Freeform 10"/>
          <p:cNvSpPr/>
          <p:nvPr/>
        </p:nvSpPr>
        <p:spPr>
          <a:xfrm>
            <a:off x="14543572" y="250470"/>
            <a:ext cx="2372198" cy="1270336"/>
          </a:xfrm>
          <a:custGeom>
            <a:avLst/>
            <a:gdLst/>
            <a:ahLst/>
            <a:cxnLst/>
            <a:rect l="l" t="t" r="r" b="b"/>
            <a:pathLst>
              <a:path w="2372198" h="1270336">
                <a:moveTo>
                  <a:pt x="0" y="0"/>
                </a:moveTo>
                <a:lnTo>
                  <a:pt x="2372197" y="0"/>
                </a:lnTo>
                <a:lnTo>
                  <a:pt x="2372197" y="1270336"/>
                </a:lnTo>
                <a:lnTo>
                  <a:pt x="0" y="1270336"/>
                </a:lnTo>
                <a:lnTo>
                  <a:pt x="0" y="0"/>
                </a:lnTo>
                <a:close/>
              </a:path>
            </a:pathLst>
          </a:custGeom>
          <a:blipFill>
            <a:blip r:embed="rId3"/>
            <a:stretch>
              <a:fillRect l="-56724" t="-20910" r="-54508" b="-18649"/>
            </a:stretch>
          </a:blipFill>
        </p:spPr>
      </p:sp>
      <p:sp>
        <p:nvSpPr>
          <p:cNvPr id="11" name="TextBox 11"/>
          <p:cNvSpPr txBox="1"/>
          <p:nvPr/>
        </p:nvSpPr>
        <p:spPr>
          <a:xfrm>
            <a:off x="6686772" y="398636"/>
            <a:ext cx="4715268" cy="935903"/>
          </a:xfrm>
          <a:prstGeom prst="rect">
            <a:avLst/>
          </a:prstGeom>
        </p:spPr>
        <p:txBody>
          <a:bodyPr lIns="0" tIns="0" rIns="0" bIns="0" rtlCol="0" anchor="t">
            <a:spAutoFit/>
          </a:bodyPr>
          <a:lstStyle/>
          <a:p>
            <a:pPr algn="ctr">
              <a:lnSpc>
                <a:spcPts val="2489"/>
              </a:lnSpc>
              <a:spcBef>
                <a:spcPct val="0"/>
              </a:spcBef>
            </a:pPr>
            <a:r>
              <a:rPr lang="en-US" sz="1778" b="1">
                <a:solidFill>
                  <a:srgbClr val="2B485F"/>
                </a:solidFill>
                <a:latin typeface="Caladea Bold"/>
                <a:ea typeface="Caladea Bold"/>
                <a:cs typeface="Caladea Bold"/>
                <a:sym typeface="Caladea Bold"/>
              </a:rPr>
              <a:t>Université Chouaib Doukkali</a:t>
            </a:r>
          </a:p>
          <a:p>
            <a:pPr algn="ctr">
              <a:lnSpc>
                <a:spcPts val="2489"/>
              </a:lnSpc>
              <a:spcBef>
                <a:spcPct val="0"/>
              </a:spcBef>
            </a:pPr>
            <a:r>
              <a:rPr lang="en-US" sz="1778" b="1">
                <a:solidFill>
                  <a:srgbClr val="2B485F"/>
                </a:solidFill>
                <a:latin typeface="Caladea Bold"/>
                <a:ea typeface="Caladea Bold"/>
                <a:cs typeface="Caladea Bold"/>
                <a:sym typeface="Caladea Bold"/>
              </a:rPr>
              <a:t>Faculté Polydisciplinaire Sidi Bennour</a:t>
            </a:r>
          </a:p>
          <a:p>
            <a:pPr algn="ctr">
              <a:lnSpc>
                <a:spcPts val="2489"/>
              </a:lnSpc>
              <a:spcBef>
                <a:spcPct val="0"/>
              </a:spcBef>
            </a:pPr>
            <a:r>
              <a:rPr lang="en-US" sz="1778" b="1">
                <a:solidFill>
                  <a:srgbClr val="2B485F"/>
                </a:solidFill>
                <a:latin typeface="Caladea Bold"/>
                <a:ea typeface="Caladea Bold"/>
                <a:cs typeface="Caladea Bold"/>
                <a:sym typeface="Caladea Bold"/>
              </a:rPr>
              <a:t>Filière : Business Intelligence et Big Data</a:t>
            </a:r>
          </a:p>
        </p:txBody>
      </p:sp>
      <p:sp>
        <p:nvSpPr>
          <p:cNvPr id="12" name="TextBox 12"/>
          <p:cNvSpPr txBox="1"/>
          <p:nvPr/>
        </p:nvSpPr>
        <p:spPr>
          <a:xfrm>
            <a:off x="4420289" y="3799964"/>
            <a:ext cx="9447421" cy="2610871"/>
          </a:xfrm>
          <a:prstGeom prst="rect">
            <a:avLst/>
          </a:prstGeom>
        </p:spPr>
        <p:txBody>
          <a:bodyPr lIns="0" tIns="0" rIns="0" bIns="0" rtlCol="0" anchor="t">
            <a:spAutoFit/>
          </a:bodyPr>
          <a:lstStyle/>
          <a:p>
            <a:pPr algn="ctr">
              <a:lnSpc>
                <a:spcPts val="5193"/>
              </a:lnSpc>
            </a:pPr>
            <a:r>
              <a:rPr lang="en-US" sz="3709" b="1">
                <a:solidFill>
                  <a:srgbClr val="2B485F"/>
                </a:solidFill>
                <a:latin typeface="Caladea Bold"/>
                <a:ea typeface="Caladea Bold"/>
                <a:cs typeface="Caladea Bold"/>
                <a:sym typeface="Caladea Bold"/>
              </a:rPr>
              <a:t>REALISATION d’UNE APPLICATION WEB  DE GESTION DE SCOLARITE</a:t>
            </a:r>
          </a:p>
          <a:p>
            <a:pPr algn="ctr">
              <a:lnSpc>
                <a:spcPts val="5193"/>
              </a:lnSpc>
            </a:pPr>
            <a:endParaRPr lang="en-US" sz="3709" b="1">
              <a:solidFill>
                <a:srgbClr val="2B485F"/>
              </a:solidFill>
              <a:latin typeface="Caladea Bold"/>
              <a:ea typeface="Caladea Bold"/>
              <a:cs typeface="Caladea Bold"/>
              <a:sym typeface="Caladea Bold"/>
            </a:endParaRPr>
          </a:p>
          <a:p>
            <a:pPr algn="ctr">
              <a:lnSpc>
                <a:spcPts val="5193"/>
              </a:lnSpc>
            </a:pPr>
            <a:endParaRPr lang="en-US" sz="3709" b="1">
              <a:solidFill>
                <a:srgbClr val="2B485F"/>
              </a:solidFill>
              <a:latin typeface="Caladea Bold"/>
              <a:ea typeface="Caladea Bold"/>
              <a:cs typeface="Caladea Bold"/>
              <a:sym typeface="Caladea Bold"/>
            </a:endParaRPr>
          </a:p>
        </p:txBody>
      </p:sp>
      <p:sp>
        <p:nvSpPr>
          <p:cNvPr id="13" name="TextBox 13"/>
          <p:cNvSpPr txBox="1"/>
          <p:nvPr/>
        </p:nvSpPr>
        <p:spPr>
          <a:xfrm>
            <a:off x="1399584" y="7612572"/>
            <a:ext cx="3696567" cy="1784789"/>
          </a:xfrm>
          <a:prstGeom prst="rect">
            <a:avLst/>
          </a:prstGeom>
        </p:spPr>
        <p:txBody>
          <a:bodyPr lIns="0" tIns="0" rIns="0" bIns="0" rtlCol="0" anchor="t">
            <a:spAutoFit/>
          </a:bodyPr>
          <a:lstStyle/>
          <a:p>
            <a:pPr algn="l">
              <a:lnSpc>
                <a:spcPts val="2690"/>
              </a:lnSpc>
            </a:pPr>
            <a:r>
              <a:rPr lang="en-US" sz="2423" b="1" i="1" u="sng">
                <a:solidFill>
                  <a:srgbClr val="5295B3"/>
                </a:solidFill>
                <a:latin typeface="Times New Roman Bold Italics"/>
                <a:ea typeface="Times New Roman Bold Italics"/>
                <a:cs typeface="Times New Roman Bold Italics"/>
                <a:sym typeface="Times New Roman Bold Italics"/>
              </a:rPr>
              <a:t>Présenté par :</a:t>
            </a:r>
          </a:p>
          <a:p>
            <a:pPr algn="l">
              <a:lnSpc>
                <a:spcPts val="2690"/>
              </a:lnSpc>
            </a:pPr>
            <a:endParaRPr lang="en-US" sz="2423" b="1" i="1" u="sng">
              <a:solidFill>
                <a:srgbClr val="5295B3"/>
              </a:solidFill>
              <a:latin typeface="Times New Roman Bold Italics"/>
              <a:ea typeface="Times New Roman Bold Italics"/>
              <a:cs typeface="Times New Roman Bold Italics"/>
              <a:sym typeface="Times New Roman Bold Italics"/>
            </a:endParaRPr>
          </a:p>
          <a:p>
            <a:pPr algn="l">
              <a:lnSpc>
                <a:spcPts val="2559"/>
              </a:lnSpc>
            </a:pPr>
            <a:r>
              <a:rPr lang="en-US" sz="2306">
                <a:solidFill>
                  <a:srgbClr val="000000"/>
                </a:solidFill>
                <a:latin typeface="Times New Roman"/>
                <a:ea typeface="Times New Roman"/>
                <a:cs typeface="Times New Roman"/>
                <a:sym typeface="Times New Roman"/>
              </a:rPr>
              <a:t>LAKOUAIRI Ibtissam</a:t>
            </a:r>
          </a:p>
          <a:p>
            <a:pPr algn="l">
              <a:lnSpc>
                <a:spcPts val="3228"/>
              </a:lnSpc>
            </a:pPr>
            <a:endParaRPr lang="en-US" sz="2306">
              <a:solidFill>
                <a:srgbClr val="000000"/>
              </a:solidFill>
              <a:latin typeface="Times New Roman"/>
              <a:ea typeface="Times New Roman"/>
              <a:cs typeface="Times New Roman"/>
              <a:sym typeface="Times New Roman"/>
            </a:endParaRPr>
          </a:p>
          <a:p>
            <a:pPr algn="l">
              <a:lnSpc>
                <a:spcPts val="3228"/>
              </a:lnSpc>
            </a:pPr>
            <a:endParaRPr lang="en-US" sz="2306">
              <a:solidFill>
                <a:srgbClr val="000000"/>
              </a:solidFill>
              <a:latin typeface="Times New Roman"/>
              <a:ea typeface="Times New Roman"/>
              <a:cs typeface="Times New Roman"/>
              <a:sym typeface="Times New Roman"/>
            </a:endParaRPr>
          </a:p>
        </p:txBody>
      </p:sp>
      <p:sp>
        <p:nvSpPr>
          <p:cNvPr id="14" name="TextBox 14"/>
          <p:cNvSpPr txBox="1"/>
          <p:nvPr/>
        </p:nvSpPr>
        <p:spPr>
          <a:xfrm>
            <a:off x="13381452" y="7545897"/>
            <a:ext cx="4181061" cy="1599335"/>
          </a:xfrm>
          <a:prstGeom prst="rect">
            <a:avLst/>
          </a:prstGeom>
        </p:spPr>
        <p:txBody>
          <a:bodyPr lIns="0" tIns="0" rIns="0" bIns="0" rtlCol="0" anchor="t">
            <a:spAutoFit/>
          </a:bodyPr>
          <a:lstStyle/>
          <a:p>
            <a:pPr algn="l">
              <a:lnSpc>
                <a:spcPts val="3275"/>
              </a:lnSpc>
              <a:spcBef>
                <a:spcPct val="0"/>
              </a:spcBef>
            </a:pPr>
            <a:r>
              <a:rPr lang="en-US" sz="2339" b="1" i="1" u="sng">
                <a:solidFill>
                  <a:srgbClr val="5295B3"/>
                </a:solidFill>
                <a:latin typeface="Times New Roman Bold Italics"/>
                <a:ea typeface="Times New Roman Bold Italics"/>
                <a:cs typeface="Times New Roman Bold Italics"/>
                <a:sym typeface="Times New Roman Bold Italics"/>
              </a:rPr>
              <a:t>Encadré par:</a:t>
            </a:r>
          </a:p>
          <a:p>
            <a:pPr algn="l">
              <a:lnSpc>
                <a:spcPts val="3275"/>
              </a:lnSpc>
              <a:spcBef>
                <a:spcPct val="0"/>
              </a:spcBef>
            </a:pPr>
            <a:endParaRPr lang="en-US" sz="2339" b="1" i="1" u="sng">
              <a:solidFill>
                <a:srgbClr val="5295B3"/>
              </a:solidFill>
              <a:latin typeface="Times New Roman Bold Italics"/>
              <a:ea typeface="Times New Roman Bold Italics"/>
              <a:cs typeface="Times New Roman Bold Italics"/>
              <a:sym typeface="Times New Roman Bold Italics"/>
            </a:endParaRPr>
          </a:p>
          <a:p>
            <a:pPr algn="l">
              <a:lnSpc>
                <a:spcPts val="3119"/>
              </a:lnSpc>
              <a:spcBef>
                <a:spcPct val="0"/>
              </a:spcBef>
            </a:pPr>
            <a:r>
              <a:rPr lang="en-US" sz="2228">
                <a:solidFill>
                  <a:srgbClr val="000000"/>
                </a:solidFill>
                <a:latin typeface="Times New Roman"/>
                <a:ea typeface="Times New Roman"/>
                <a:cs typeface="Times New Roman"/>
                <a:sym typeface="Times New Roman"/>
              </a:rPr>
              <a:t>Pr.  BESSATE</a:t>
            </a:r>
          </a:p>
          <a:p>
            <a:pPr algn="l">
              <a:lnSpc>
                <a:spcPts val="3119"/>
              </a:lnSpc>
              <a:spcBef>
                <a:spcPct val="0"/>
              </a:spcBef>
            </a:pPr>
            <a:endParaRPr lang="en-US" sz="2228">
              <a:solidFill>
                <a:srgbClr val="000000"/>
              </a:solidFill>
              <a:latin typeface="Times New Roman"/>
              <a:ea typeface="Times New Roman"/>
              <a:cs typeface="Times New Roman"/>
              <a:sym typeface="Times New Roman"/>
            </a:endParaRPr>
          </a:p>
        </p:txBody>
      </p:sp>
      <p:sp>
        <p:nvSpPr>
          <p:cNvPr id="15" name="TextBox 15"/>
          <p:cNvSpPr txBox="1"/>
          <p:nvPr/>
        </p:nvSpPr>
        <p:spPr>
          <a:xfrm>
            <a:off x="6311207" y="9277350"/>
            <a:ext cx="5466398" cy="259072"/>
          </a:xfrm>
          <a:prstGeom prst="rect">
            <a:avLst/>
          </a:prstGeom>
        </p:spPr>
        <p:txBody>
          <a:bodyPr lIns="0" tIns="0" rIns="0" bIns="0" rtlCol="0" anchor="t">
            <a:spAutoFit/>
          </a:bodyPr>
          <a:lstStyle/>
          <a:p>
            <a:pPr algn="ctr">
              <a:lnSpc>
                <a:spcPts val="2034"/>
              </a:lnSpc>
              <a:spcBef>
                <a:spcPct val="0"/>
              </a:spcBef>
            </a:pPr>
            <a:r>
              <a:rPr lang="en-US" sz="1832" b="1">
                <a:solidFill>
                  <a:srgbClr val="2B485F"/>
                </a:solidFill>
                <a:latin typeface="Open Sans 1 Bold"/>
                <a:ea typeface="Open Sans 1 Bold"/>
                <a:cs typeface="Open Sans 1 Bold"/>
                <a:sym typeface="Open Sans 1 Bold"/>
              </a:rPr>
              <a:t>Année Universitaire : 2025/2026</a:t>
            </a:r>
          </a:p>
        </p:txBody>
      </p:sp>
      <p:grpSp>
        <p:nvGrpSpPr>
          <p:cNvPr id="16" name="Group 16"/>
          <p:cNvGrpSpPr/>
          <p:nvPr/>
        </p:nvGrpSpPr>
        <p:grpSpPr>
          <a:xfrm>
            <a:off x="-1240984" y="9258300"/>
            <a:ext cx="4539369" cy="4539369"/>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9" name="AutoShape 19"/>
          <p:cNvSpPr/>
          <p:nvPr/>
        </p:nvSpPr>
        <p:spPr>
          <a:xfrm>
            <a:off x="1399584" y="7188710"/>
            <a:ext cx="15010556" cy="0"/>
          </a:xfrm>
          <a:prstGeom prst="line">
            <a:avLst/>
          </a:prstGeom>
          <a:ln w="47625" cap="flat">
            <a:solidFill>
              <a:srgbClr val="2B485F"/>
            </a:solidFill>
            <a:prstDash val="solid"/>
            <a:headEnd type="none" w="sm" len="sm"/>
            <a:tailEnd type="none" w="sm" len="sm"/>
          </a:ln>
        </p:spPr>
      </p:sp>
      <p:sp>
        <p:nvSpPr>
          <p:cNvPr id="20" name="Freeform 20"/>
          <p:cNvSpPr/>
          <p:nvPr/>
        </p:nvSpPr>
        <p:spPr>
          <a:xfrm>
            <a:off x="15471983" y="9145232"/>
            <a:ext cx="4737836" cy="1372674"/>
          </a:xfrm>
          <a:custGeom>
            <a:avLst/>
            <a:gdLst/>
            <a:ahLst/>
            <a:cxnLst/>
            <a:rect l="l" t="t" r="r" b="b"/>
            <a:pathLst>
              <a:path w="4737836" h="1372674">
                <a:moveTo>
                  <a:pt x="0" y="0"/>
                </a:moveTo>
                <a:lnTo>
                  <a:pt x="4737836" y="0"/>
                </a:lnTo>
                <a:lnTo>
                  <a:pt x="4737836" y="1372674"/>
                </a:lnTo>
                <a:lnTo>
                  <a:pt x="0" y="1372674"/>
                </a:lnTo>
                <a:lnTo>
                  <a:pt x="0" y="0"/>
                </a:lnTo>
                <a:close/>
              </a:path>
            </a:pathLst>
          </a:custGeom>
          <a:blipFill>
            <a:blip r:embed="rId4"/>
            <a:stretch>
              <a:fillRect l="-4488" r="-4488"/>
            </a:stretch>
          </a:blipFill>
        </p:spPr>
      </p:sp>
      <p:sp>
        <p:nvSpPr>
          <p:cNvPr id="21" name="Freeform 21"/>
          <p:cNvSpPr/>
          <p:nvPr/>
        </p:nvSpPr>
        <p:spPr>
          <a:xfrm>
            <a:off x="16410139" y="9536422"/>
            <a:ext cx="5166194" cy="1501633"/>
          </a:xfrm>
          <a:custGeom>
            <a:avLst/>
            <a:gdLst/>
            <a:ahLst/>
            <a:cxnLst/>
            <a:rect l="l" t="t" r="r" b="b"/>
            <a:pathLst>
              <a:path w="5166194" h="1501633">
                <a:moveTo>
                  <a:pt x="0" y="0"/>
                </a:moveTo>
                <a:lnTo>
                  <a:pt x="5166194" y="0"/>
                </a:lnTo>
                <a:lnTo>
                  <a:pt x="5166194" y="1501633"/>
                </a:lnTo>
                <a:lnTo>
                  <a:pt x="0" y="1501633"/>
                </a:lnTo>
                <a:lnTo>
                  <a:pt x="0" y="0"/>
                </a:lnTo>
                <a:close/>
              </a:path>
            </a:pathLst>
          </a:custGeom>
          <a:blipFill>
            <a:blip r:embed="rId5"/>
            <a:stretch>
              <a:fillRect l="-776"/>
            </a:stretch>
          </a:blipFill>
        </p:spPr>
      </p:sp>
      <p:sp>
        <p:nvSpPr>
          <p:cNvPr id="22" name="Freeform 22"/>
          <p:cNvSpPr/>
          <p:nvPr/>
        </p:nvSpPr>
        <p:spPr>
          <a:xfrm>
            <a:off x="17641629" y="725312"/>
            <a:ext cx="398543" cy="2054028"/>
          </a:xfrm>
          <a:custGeom>
            <a:avLst/>
            <a:gdLst/>
            <a:ahLst/>
            <a:cxnLst/>
            <a:rect l="l" t="t" r="r" b="b"/>
            <a:pathLst>
              <a:path w="398543" h="2054028">
                <a:moveTo>
                  <a:pt x="0" y="0"/>
                </a:moveTo>
                <a:lnTo>
                  <a:pt x="398543" y="0"/>
                </a:lnTo>
                <a:lnTo>
                  <a:pt x="398543" y="2054029"/>
                </a:lnTo>
                <a:lnTo>
                  <a:pt x="0" y="2054029"/>
                </a:lnTo>
                <a:lnTo>
                  <a:pt x="0" y="0"/>
                </a:lnTo>
                <a:close/>
              </a:path>
            </a:pathLst>
          </a:custGeom>
          <a:blipFill>
            <a:blip r:embed="rId6"/>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F6FCFC"/>
            </a:solidFill>
            <a:ln cap="rnd">
              <a:noFill/>
              <a:prstDash val="solid"/>
              <a:round/>
            </a:ln>
          </p:spPr>
        </p:sp>
        <p:sp>
          <p:nvSpPr>
            <p:cNvPr id="4" name="TextBox 4"/>
            <p:cNvSpPr txBox="1"/>
            <p:nvPr/>
          </p:nvSpPr>
          <p:spPr>
            <a:xfrm>
              <a:off x="0" y="-47625"/>
              <a:ext cx="4274726" cy="2215092"/>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3939784" y="3654711"/>
            <a:ext cx="11172349" cy="2485482"/>
            <a:chOff x="0" y="0"/>
            <a:chExt cx="2052925" cy="456709"/>
          </a:xfrm>
        </p:grpSpPr>
        <p:sp>
          <p:nvSpPr>
            <p:cNvPr id="6" name="Freeform 6"/>
            <p:cNvSpPr/>
            <p:nvPr/>
          </p:nvSpPr>
          <p:spPr>
            <a:xfrm>
              <a:off x="0" y="0"/>
              <a:ext cx="2052925" cy="456709"/>
            </a:xfrm>
            <a:custGeom>
              <a:avLst/>
              <a:gdLst/>
              <a:ahLst/>
              <a:cxnLst/>
              <a:rect l="l" t="t" r="r" b="b"/>
              <a:pathLst>
                <a:path w="2052925" h="456709">
                  <a:moveTo>
                    <a:pt x="1849725" y="0"/>
                  </a:moveTo>
                  <a:cubicBezTo>
                    <a:pt x="1961950" y="0"/>
                    <a:pt x="2052925" y="102238"/>
                    <a:pt x="2052925" y="228354"/>
                  </a:cubicBezTo>
                  <a:cubicBezTo>
                    <a:pt x="2052925" y="354471"/>
                    <a:pt x="1961950" y="456709"/>
                    <a:pt x="1849725" y="456709"/>
                  </a:cubicBezTo>
                  <a:lnTo>
                    <a:pt x="203200" y="456709"/>
                  </a:lnTo>
                  <a:cubicBezTo>
                    <a:pt x="90976" y="456709"/>
                    <a:pt x="0" y="354471"/>
                    <a:pt x="0" y="228354"/>
                  </a:cubicBezTo>
                  <a:cubicBezTo>
                    <a:pt x="0" y="102238"/>
                    <a:pt x="90976" y="0"/>
                    <a:pt x="203200" y="0"/>
                  </a:cubicBezTo>
                  <a:close/>
                </a:path>
              </a:pathLst>
            </a:custGeom>
            <a:solidFill>
              <a:srgbClr val="D5EFEF"/>
            </a:solidFill>
          </p:spPr>
        </p:sp>
        <p:sp>
          <p:nvSpPr>
            <p:cNvPr id="7" name="TextBox 7"/>
            <p:cNvSpPr txBox="1"/>
            <p:nvPr/>
          </p:nvSpPr>
          <p:spPr>
            <a:xfrm>
              <a:off x="0" y="-47625"/>
              <a:ext cx="2052925" cy="504334"/>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3939784" y="3652892"/>
            <a:ext cx="2495239" cy="2482728"/>
          </a:xfrm>
          <a:custGeom>
            <a:avLst/>
            <a:gdLst/>
            <a:ahLst/>
            <a:cxnLst/>
            <a:rect l="l" t="t" r="r" b="b"/>
            <a:pathLst>
              <a:path w="2495239" h="2482728">
                <a:moveTo>
                  <a:pt x="0" y="0"/>
                </a:moveTo>
                <a:lnTo>
                  <a:pt x="2495239" y="0"/>
                </a:lnTo>
                <a:lnTo>
                  <a:pt x="2495239" y="2482728"/>
                </a:lnTo>
                <a:lnTo>
                  <a:pt x="0" y="2482728"/>
                </a:lnTo>
                <a:lnTo>
                  <a:pt x="0" y="0"/>
                </a:lnTo>
                <a:close/>
              </a:path>
            </a:pathLst>
          </a:custGeom>
          <a:blipFill>
            <a:blip r:embed="rId2"/>
            <a:stretch>
              <a:fillRect t="-251" b="-251"/>
            </a:stretch>
          </a:blipFill>
        </p:spPr>
      </p:sp>
      <p:grpSp>
        <p:nvGrpSpPr>
          <p:cNvPr id="9" name="Group 9"/>
          <p:cNvGrpSpPr/>
          <p:nvPr/>
        </p:nvGrpSpPr>
        <p:grpSpPr>
          <a:xfrm>
            <a:off x="16598163" y="9258300"/>
            <a:ext cx="661137" cy="661137"/>
            <a:chOff x="0" y="0"/>
            <a:chExt cx="140071" cy="140071"/>
          </a:xfrm>
        </p:grpSpPr>
        <p:sp>
          <p:nvSpPr>
            <p:cNvPr id="10" name="Freeform 10"/>
            <p:cNvSpPr/>
            <p:nvPr/>
          </p:nvSpPr>
          <p:spPr>
            <a:xfrm>
              <a:off x="0" y="0"/>
              <a:ext cx="140071" cy="140071"/>
            </a:xfrm>
            <a:custGeom>
              <a:avLst/>
              <a:gdLst/>
              <a:ahLst/>
              <a:cxnLst/>
              <a:rect l="l" t="t" r="r" b="b"/>
              <a:pathLst>
                <a:path w="140071" h="140071">
                  <a:moveTo>
                    <a:pt x="0" y="0"/>
                  </a:moveTo>
                  <a:lnTo>
                    <a:pt x="140071" y="0"/>
                  </a:lnTo>
                  <a:lnTo>
                    <a:pt x="140071" y="140071"/>
                  </a:lnTo>
                  <a:lnTo>
                    <a:pt x="0" y="140071"/>
                  </a:lnTo>
                  <a:close/>
                </a:path>
              </a:pathLst>
            </a:custGeom>
            <a:solidFill>
              <a:srgbClr val="2B485F"/>
            </a:solidFill>
          </p:spPr>
        </p:sp>
        <p:sp>
          <p:nvSpPr>
            <p:cNvPr id="11" name="TextBox 11"/>
            <p:cNvSpPr txBox="1"/>
            <p:nvPr/>
          </p:nvSpPr>
          <p:spPr>
            <a:xfrm>
              <a:off x="0" y="-38100"/>
              <a:ext cx="140071" cy="178171"/>
            </a:xfrm>
            <a:prstGeom prst="rect">
              <a:avLst/>
            </a:prstGeom>
          </p:spPr>
          <p:txBody>
            <a:bodyPr lIns="63151" tIns="63151" rIns="63151" bIns="63151" rtlCol="0" anchor="ctr"/>
            <a:lstStyle/>
            <a:p>
              <a:pPr algn="ctr">
                <a:lnSpc>
                  <a:spcPts val="2659"/>
                </a:lnSpc>
              </a:pPr>
              <a:endParaRPr/>
            </a:p>
          </p:txBody>
        </p:sp>
      </p:grpSp>
      <p:sp>
        <p:nvSpPr>
          <p:cNvPr id="12" name="TextBox 12"/>
          <p:cNvSpPr txBox="1"/>
          <p:nvPr/>
        </p:nvSpPr>
        <p:spPr>
          <a:xfrm>
            <a:off x="16613559" y="9299229"/>
            <a:ext cx="645741" cy="522129"/>
          </a:xfrm>
          <a:prstGeom prst="rect">
            <a:avLst/>
          </a:prstGeom>
        </p:spPr>
        <p:txBody>
          <a:bodyPr lIns="0" tIns="0" rIns="0" bIns="0" rtlCol="0" anchor="t">
            <a:spAutoFit/>
          </a:bodyPr>
          <a:lstStyle/>
          <a:p>
            <a:pPr algn="ctr">
              <a:lnSpc>
                <a:spcPts val="4296"/>
              </a:lnSpc>
            </a:pPr>
            <a:r>
              <a:rPr lang="en-US" sz="3068" b="1">
                <a:solidFill>
                  <a:srgbClr val="F6FCFC"/>
                </a:solidFill>
                <a:latin typeface="DM Sans Bold"/>
                <a:ea typeface="DM Sans Bold"/>
                <a:cs typeface="DM Sans Bold"/>
                <a:sym typeface="DM Sans Bold"/>
              </a:rPr>
              <a:t>11</a:t>
            </a:r>
          </a:p>
        </p:txBody>
      </p:sp>
      <p:grpSp>
        <p:nvGrpSpPr>
          <p:cNvPr id="13" name="Group 13"/>
          <p:cNvGrpSpPr/>
          <p:nvPr/>
        </p:nvGrpSpPr>
        <p:grpSpPr>
          <a:xfrm>
            <a:off x="-1240984" y="9258300"/>
            <a:ext cx="4539369" cy="453936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4434556" y="4392864"/>
            <a:ext cx="11172349" cy="904400"/>
          </a:xfrm>
          <a:prstGeom prst="rect">
            <a:avLst/>
          </a:prstGeom>
        </p:spPr>
        <p:txBody>
          <a:bodyPr lIns="0" tIns="0" rIns="0" bIns="0" rtlCol="0" anchor="t">
            <a:spAutoFit/>
          </a:bodyPr>
          <a:lstStyle/>
          <a:p>
            <a:pPr algn="ctr">
              <a:lnSpc>
                <a:spcPts val="7376"/>
              </a:lnSpc>
              <a:spcBef>
                <a:spcPct val="0"/>
              </a:spcBef>
            </a:pPr>
            <a:r>
              <a:rPr lang="en-US" sz="5268">
                <a:solidFill>
                  <a:srgbClr val="2B485F"/>
                </a:solidFill>
                <a:latin typeface="Archivo Black"/>
                <a:ea typeface="Archivo Black"/>
                <a:cs typeface="Archivo Black"/>
                <a:sym typeface="Archivo Black"/>
              </a:rPr>
              <a:t>DEMONSTRATION</a:t>
            </a:r>
          </a:p>
        </p:txBody>
      </p:sp>
      <p:sp>
        <p:nvSpPr>
          <p:cNvPr id="17" name="TextBox 17"/>
          <p:cNvSpPr txBox="1"/>
          <p:nvPr/>
        </p:nvSpPr>
        <p:spPr>
          <a:xfrm>
            <a:off x="3939784" y="4391117"/>
            <a:ext cx="2495239" cy="906147"/>
          </a:xfrm>
          <a:prstGeom prst="rect">
            <a:avLst/>
          </a:prstGeom>
        </p:spPr>
        <p:txBody>
          <a:bodyPr lIns="0" tIns="0" rIns="0" bIns="0" rtlCol="0" anchor="t">
            <a:spAutoFit/>
          </a:bodyPr>
          <a:lstStyle/>
          <a:p>
            <a:pPr algn="ctr">
              <a:lnSpc>
                <a:spcPts val="7279"/>
              </a:lnSpc>
              <a:spcBef>
                <a:spcPct val="0"/>
              </a:spcBef>
            </a:pPr>
            <a:r>
              <a:rPr lang="en-US" sz="5199" b="1">
                <a:solidFill>
                  <a:srgbClr val="2B485F"/>
                </a:solidFill>
                <a:latin typeface="Caladea Bold"/>
                <a:ea typeface="Caladea Bold"/>
                <a:cs typeface="Caladea Bold"/>
                <a:sym typeface="Caladea Bold"/>
              </a:rPr>
              <a:t>07</a:t>
            </a:r>
          </a:p>
        </p:txBody>
      </p:sp>
      <p:sp>
        <p:nvSpPr>
          <p:cNvPr id="18" name="Freeform 18"/>
          <p:cNvSpPr/>
          <p:nvPr/>
        </p:nvSpPr>
        <p:spPr>
          <a:xfrm>
            <a:off x="17482749" y="595376"/>
            <a:ext cx="398543" cy="2054028"/>
          </a:xfrm>
          <a:custGeom>
            <a:avLst/>
            <a:gdLst/>
            <a:ahLst/>
            <a:cxnLst/>
            <a:rect l="l" t="t" r="r" b="b"/>
            <a:pathLst>
              <a:path w="398543" h="2054028">
                <a:moveTo>
                  <a:pt x="0" y="0"/>
                </a:moveTo>
                <a:lnTo>
                  <a:pt x="398543" y="0"/>
                </a:lnTo>
                <a:lnTo>
                  <a:pt x="398543" y="2054028"/>
                </a:lnTo>
                <a:lnTo>
                  <a:pt x="0" y="2054028"/>
                </a:lnTo>
                <a:lnTo>
                  <a:pt x="0" y="0"/>
                </a:lnTo>
                <a:close/>
              </a:path>
            </a:pathLst>
          </a:custGeom>
          <a:blipFill>
            <a:blip r:embed="rId3"/>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60323" y="595376"/>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F6FCFC"/>
            </a:solidFill>
            <a:ln cap="rnd">
              <a:noFill/>
              <a:prstDash val="solid"/>
              <a:round/>
            </a:ln>
          </p:spPr>
        </p:sp>
        <p:sp>
          <p:nvSpPr>
            <p:cNvPr id="4" name="TextBox 4"/>
            <p:cNvSpPr txBox="1"/>
            <p:nvPr/>
          </p:nvSpPr>
          <p:spPr>
            <a:xfrm>
              <a:off x="0" y="-47625"/>
              <a:ext cx="4274726" cy="2215092"/>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731987" y="3824221"/>
            <a:ext cx="14331868" cy="4251678"/>
            <a:chOff x="0" y="0"/>
            <a:chExt cx="3774648" cy="1119784"/>
          </a:xfrm>
        </p:grpSpPr>
        <p:sp>
          <p:nvSpPr>
            <p:cNvPr id="6" name="Freeform 6"/>
            <p:cNvSpPr/>
            <p:nvPr/>
          </p:nvSpPr>
          <p:spPr>
            <a:xfrm>
              <a:off x="0" y="0"/>
              <a:ext cx="3774648" cy="1119784"/>
            </a:xfrm>
            <a:custGeom>
              <a:avLst/>
              <a:gdLst/>
              <a:ahLst/>
              <a:cxnLst/>
              <a:rect l="l" t="t" r="r" b="b"/>
              <a:pathLst>
                <a:path w="3774648" h="1119784">
                  <a:moveTo>
                    <a:pt x="24849" y="0"/>
                  </a:moveTo>
                  <a:lnTo>
                    <a:pt x="3749799" y="0"/>
                  </a:lnTo>
                  <a:cubicBezTo>
                    <a:pt x="3756390" y="0"/>
                    <a:pt x="3762710" y="2618"/>
                    <a:pt x="3767370" y="7278"/>
                  </a:cubicBezTo>
                  <a:cubicBezTo>
                    <a:pt x="3772030" y="11938"/>
                    <a:pt x="3774648" y="18258"/>
                    <a:pt x="3774648" y="24849"/>
                  </a:cubicBezTo>
                  <a:lnTo>
                    <a:pt x="3774648" y="1094935"/>
                  </a:lnTo>
                  <a:cubicBezTo>
                    <a:pt x="3774648" y="1101525"/>
                    <a:pt x="3772030" y="1107846"/>
                    <a:pt x="3767370" y="1112506"/>
                  </a:cubicBezTo>
                  <a:cubicBezTo>
                    <a:pt x="3762710" y="1117166"/>
                    <a:pt x="3756390" y="1119784"/>
                    <a:pt x="3749799" y="1119784"/>
                  </a:cubicBezTo>
                  <a:lnTo>
                    <a:pt x="24849" y="1119784"/>
                  </a:lnTo>
                  <a:cubicBezTo>
                    <a:pt x="18258" y="1119784"/>
                    <a:pt x="11938" y="1117166"/>
                    <a:pt x="7278" y="1112506"/>
                  </a:cubicBezTo>
                  <a:cubicBezTo>
                    <a:pt x="2618" y="1107846"/>
                    <a:pt x="0" y="1101525"/>
                    <a:pt x="0" y="1094935"/>
                  </a:cubicBezTo>
                  <a:lnTo>
                    <a:pt x="0" y="24849"/>
                  </a:lnTo>
                  <a:cubicBezTo>
                    <a:pt x="0" y="18258"/>
                    <a:pt x="2618" y="11938"/>
                    <a:pt x="7278" y="7278"/>
                  </a:cubicBezTo>
                  <a:cubicBezTo>
                    <a:pt x="11938" y="2618"/>
                    <a:pt x="18258" y="0"/>
                    <a:pt x="24849" y="0"/>
                  </a:cubicBezTo>
                  <a:close/>
                </a:path>
              </a:pathLst>
            </a:custGeom>
            <a:solidFill>
              <a:srgbClr val="D5EFEF"/>
            </a:solidFill>
            <a:ln cap="rnd">
              <a:noFill/>
              <a:prstDash val="solid"/>
              <a:round/>
            </a:ln>
          </p:spPr>
        </p:sp>
        <p:sp>
          <p:nvSpPr>
            <p:cNvPr id="7" name="TextBox 7"/>
            <p:cNvSpPr txBox="1"/>
            <p:nvPr/>
          </p:nvSpPr>
          <p:spPr>
            <a:xfrm>
              <a:off x="0" y="-47625"/>
              <a:ext cx="3774648" cy="1167409"/>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860323" y="595376"/>
            <a:ext cx="11025356" cy="1734586"/>
            <a:chOff x="0" y="0"/>
            <a:chExt cx="2583155" cy="406400"/>
          </a:xfrm>
        </p:grpSpPr>
        <p:sp>
          <p:nvSpPr>
            <p:cNvPr id="9" name="Freeform 9"/>
            <p:cNvSpPr/>
            <p:nvPr/>
          </p:nvSpPr>
          <p:spPr>
            <a:xfrm>
              <a:off x="0" y="0"/>
              <a:ext cx="2583155" cy="406400"/>
            </a:xfrm>
            <a:custGeom>
              <a:avLst/>
              <a:gdLst/>
              <a:ahLst/>
              <a:cxnLst/>
              <a:rect l="l" t="t" r="r" b="b"/>
              <a:pathLst>
                <a:path w="2583155" h="406400">
                  <a:moveTo>
                    <a:pt x="2379955" y="0"/>
                  </a:moveTo>
                  <a:cubicBezTo>
                    <a:pt x="2492179" y="0"/>
                    <a:pt x="2583155" y="90976"/>
                    <a:pt x="2583155" y="203200"/>
                  </a:cubicBezTo>
                  <a:cubicBezTo>
                    <a:pt x="2583155" y="315424"/>
                    <a:pt x="2492179" y="406400"/>
                    <a:pt x="2379955" y="406400"/>
                  </a:cubicBezTo>
                  <a:lnTo>
                    <a:pt x="203200" y="406400"/>
                  </a:lnTo>
                  <a:cubicBezTo>
                    <a:pt x="90976" y="406400"/>
                    <a:pt x="0" y="315424"/>
                    <a:pt x="0" y="203200"/>
                  </a:cubicBezTo>
                  <a:cubicBezTo>
                    <a:pt x="0" y="90976"/>
                    <a:pt x="90976" y="0"/>
                    <a:pt x="203200" y="0"/>
                  </a:cubicBezTo>
                  <a:close/>
                </a:path>
              </a:pathLst>
            </a:custGeom>
            <a:solidFill>
              <a:srgbClr val="D5EFEF"/>
            </a:solidFill>
          </p:spPr>
        </p:sp>
        <p:sp>
          <p:nvSpPr>
            <p:cNvPr id="10" name="TextBox 10"/>
            <p:cNvSpPr txBox="1"/>
            <p:nvPr/>
          </p:nvSpPr>
          <p:spPr>
            <a:xfrm>
              <a:off x="0" y="-47625"/>
              <a:ext cx="2583155" cy="454025"/>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679124" y="415069"/>
            <a:ext cx="2099333" cy="2088807"/>
          </a:xfrm>
          <a:custGeom>
            <a:avLst/>
            <a:gdLst/>
            <a:ahLst/>
            <a:cxnLst/>
            <a:rect l="l" t="t" r="r" b="b"/>
            <a:pathLst>
              <a:path w="2099333" h="2088807">
                <a:moveTo>
                  <a:pt x="0" y="0"/>
                </a:moveTo>
                <a:lnTo>
                  <a:pt x="2099333" y="0"/>
                </a:lnTo>
                <a:lnTo>
                  <a:pt x="2099333" y="2088807"/>
                </a:lnTo>
                <a:lnTo>
                  <a:pt x="0" y="2088807"/>
                </a:lnTo>
                <a:lnTo>
                  <a:pt x="0" y="0"/>
                </a:lnTo>
                <a:close/>
              </a:path>
            </a:pathLst>
          </a:custGeom>
          <a:blipFill>
            <a:blip r:embed="rId2"/>
            <a:stretch>
              <a:fillRect t="-251" b="-251"/>
            </a:stretch>
          </a:blipFill>
        </p:spPr>
      </p:sp>
      <p:sp>
        <p:nvSpPr>
          <p:cNvPr id="12" name="TextBox 12"/>
          <p:cNvSpPr txBox="1"/>
          <p:nvPr/>
        </p:nvSpPr>
        <p:spPr>
          <a:xfrm>
            <a:off x="2928636" y="1152525"/>
            <a:ext cx="8242916" cy="659418"/>
          </a:xfrm>
          <a:prstGeom prst="rect">
            <a:avLst/>
          </a:prstGeom>
        </p:spPr>
        <p:txBody>
          <a:bodyPr lIns="0" tIns="0" rIns="0" bIns="0" rtlCol="0" anchor="t">
            <a:spAutoFit/>
          </a:bodyPr>
          <a:lstStyle/>
          <a:p>
            <a:pPr marL="0" lvl="0" indent="0" algn="l">
              <a:lnSpc>
                <a:spcPts val="4738"/>
              </a:lnSpc>
            </a:pPr>
            <a:r>
              <a:rPr lang="en-US" sz="5150">
                <a:solidFill>
                  <a:srgbClr val="2B485F"/>
                </a:solidFill>
                <a:latin typeface="Archivo Black"/>
                <a:ea typeface="Archivo Black"/>
                <a:cs typeface="Archivo Black"/>
                <a:sym typeface="Archivo Black"/>
              </a:rPr>
              <a:t>CONCLUSION </a:t>
            </a:r>
          </a:p>
        </p:txBody>
      </p:sp>
      <p:sp>
        <p:nvSpPr>
          <p:cNvPr id="13" name="TextBox 13"/>
          <p:cNvSpPr txBox="1"/>
          <p:nvPr/>
        </p:nvSpPr>
        <p:spPr>
          <a:xfrm>
            <a:off x="2082600" y="4094084"/>
            <a:ext cx="13630642" cy="3664327"/>
          </a:xfrm>
          <a:prstGeom prst="rect">
            <a:avLst/>
          </a:prstGeom>
        </p:spPr>
        <p:txBody>
          <a:bodyPr lIns="0" tIns="0" rIns="0" bIns="0" rtlCol="0" anchor="t">
            <a:spAutoFit/>
          </a:bodyPr>
          <a:lstStyle/>
          <a:p>
            <a:pPr algn="l">
              <a:lnSpc>
                <a:spcPts val="3829"/>
              </a:lnSpc>
            </a:pPr>
            <a:r>
              <a:rPr lang="en-US" sz="2735" b="1">
                <a:solidFill>
                  <a:srgbClr val="000000"/>
                </a:solidFill>
                <a:latin typeface="Open Sans 2 Bold"/>
                <a:ea typeface="Open Sans 2 Bold"/>
                <a:cs typeface="Open Sans 2 Bold"/>
                <a:sym typeface="Open Sans 2 Bold"/>
              </a:rPr>
              <a:t>Cette application de gestion scolaire permet d’automatiser la gestion des étudiants, des modules et des notes. Grâce à ses fonctionnalités claires et son interface simple, il facilite le suivi académique et la génération des relevés de notes.</a:t>
            </a:r>
          </a:p>
          <a:p>
            <a:pPr algn="l">
              <a:lnSpc>
                <a:spcPts val="2270"/>
              </a:lnSpc>
            </a:pPr>
            <a:endParaRPr lang="en-US" sz="2735" b="1">
              <a:solidFill>
                <a:srgbClr val="000000"/>
              </a:solidFill>
              <a:latin typeface="Open Sans 2 Bold"/>
              <a:ea typeface="Open Sans 2 Bold"/>
              <a:cs typeface="Open Sans 2 Bold"/>
              <a:sym typeface="Open Sans 2 Bold"/>
            </a:endParaRPr>
          </a:p>
          <a:p>
            <a:pPr algn="l">
              <a:lnSpc>
                <a:spcPts val="3829"/>
              </a:lnSpc>
            </a:pPr>
            <a:r>
              <a:rPr lang="en-US" sz="2735" b="1">
                <a:solidFill>
                  <a:srgbClr val="000000"/>
                </a:solidFill>
                <a:latin typeface="Open Sans 2 Bold"/>
                <a:ea typeface="Open Sans 2 Bold"/>
                <a:cs typeface="Open Sans 2 Bold"/>
                <a:sym typeface="Open Sans 2 Bold"/>
              </a:rPr>
              <a:t>Perspectives d’avenir : amélioration de l’interface, ajout de nouvelles fonctionnalités comme la gestion des emplois du temps et l’envoi de notifications automatiques.</a:t>
            </a:r>
          </a:p>
        </p:txBody>
      </p:sp>
      <p:sp>
        <p:nvSpPr>
          <p:cNvPr id="14" name="Freeform 14"/>
          <p:cNvSpPr/>
          <p:nvPr/>
        </p:nvSpPr>
        <p:spPr>
          <a:xfrm>
            <a:off x="14583962" y="2621368"/>
            <a:ext cx="2099333" cy="2088807"/>
          </a:xfrm>
          <a:custGeom>
            <a:avLst/>
            <a:gdLst/>
            <a:ahLst/>
            <a:cxnLst/>
            <a:rect l="l" t="t" r="r" b="b"/>
            <a:pathLst>
              <a:path w="2099333" h="2088807">
                <a:moveTo>
                  <a:pt x="0" y="0"/>
                </a:moveTo>
                <a:lnTo>
                  <a:pt x="2099334" y="0"/>
                </a:lnTo>
                <a:lnTo>
                  <a:pt x="2099334" y="2088808"/>
                </a:lnTo>
                <a:lnTo>
                  <a:pt x="0" y="2088808"/>
                </a:lnTo>
                <a:lnTo>
                  <a:pt x="0" y="0"/>
                </a:lnTo>
                <a:close/>
              </a:path>
            </a:pathLst>
          </a:custGeom>
          <a:blipFill>
            <a:blip r:embed="rId2"/>
            <a:stretch>
              <a:fillRect t="-251" b="-251"/>
            </a:stretch>
          </a:blipFill>
        </p:spPr>
      </p:sp>
      <p:grpSp>
        <p:nvGrpSpPr>
          <p:cNvPr id="15" name="Group 15"/>
          <p:cNvGrpSpPr/>
          <p:nvPr/>
        </p:nvGrpSpPr>
        <p:grpSpPr>
          <a:xfrm>
            <a:off x="-1288609" y="9258300"/>
            <a:ext cx="4539369" cy="453936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a:off x="15113831" y="9027394"/>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3"/>
            <a:stretch>
              <a:fillRect/>
            </a:stretch>
          </a:blipFill>
        </p:spPr>
      </p:sp>
      <p:sp>
        <p:nvSpPr>
          <p:cNvPr id="19" name="Freeform 19"/>
          <p:cNvSpPr/>
          <p:nvPr/>
        </p:nvSpPr>
        <p:spPr>
          <a:xfrm>
            <a:off x="16063855" y="8507484"/>
            <a:ext cx="5166194" cy="1501633"/>
          </a:xfrm>
          <a:custGeom>
            <a:avLst/>
            <a:gdLst/>
            <a:ahLst/>
            <a:cxnLst/>
            <a:rect l="l" t="t" r="r" b="b"/>
            <a:pathLst>
              <a:path w="5166194" h="1501633">
                <a:moveTo>
                  <a:pt x="0" y="0"/>
                </a:moveTo>
                <a:lnTo>
                  <a:pt x="5166193" y="0"/>
                </a:lnTo>
                <a:lnTo>
                  <a:pt x="5166193" y="1501632"/>
                </a:lnTo>
                <a:lnTo>
                  <a:pt x="0" y="1501632"/>
                </a:lnTo>
                <a:lnTo>
                  <a:pt x="0" y="0"/>
                </a:lnTo>
                <a:close/>
              </a:path>
            </a:pathLst>
          </a:custGeom>
          <a:blipFill>
            <a:blip r:embed="rId4"/>
            <a:stretch>
              <a:fillRect l="-776"/>
            </a:stretch>
          </a:blipFill>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39681" y="1116194"/>
            <a:ext cx="16230600" cy="8647452"/>
            <a:chOff x="0" y="0"/>
            <a:chExt cx="4274726" cy="2277518"/>
          </a:xfrm>
        </p:grpSpPr>
        <p:sp>
          <p:nvSpPr>
            <p:cNvPr id="3" name="Freeform 3"/>
            <p:cNvSpPr/>
            <p:nvPr/>
          </p:nvSpPr>
          <p:spPr>
            <a:xfrm>
              <a:off x="0" y="0"/>
              <a:ext cx="4274726" cy="2277518"/>
            </a:xfrm>
            <a:custGeom>
              <a:avLst/>
              <a:gdLst/>
              <a:ahLst/>
              <a:cxnLst/>
              <a:rect l="l" t="t" r="r" b="b"/>
              <a:pathLst>
                <a:path w="4274726" h="2277518">
                  <a:moveTo>
                    <a:pt x="47700" y="0"/>
                  </a:moveTo>
                  <a:lnTo>
                    <a:pt x="4227026" y="0"/>
                  </a:lnTo>
                  <a:cubicBezTo>
                    <a:pt x="4239677" y="0"/>
                    <a:pt x="4251809" y="5025"/>
                    <a:pt x="4260755" y="13971"/>
                  </a:cubicBezTo>
                  <a:cubicBezTo>
                    <a:pt x="4269700" y="22916"/>
                    <a:pt x="4274726" y="35049"/>
                    <a:pt x="4274726" y="47700"/>
                  </a:cubicBezTo>
                  <a:lnTo>
                    <a:pt x="4274726" y="2229819"/>
                  </a:lnTo>
                  <a:cubicBezTo>
                    <a:pt x="4274726" y="2242469"/>
                    <a:pt x="4269700" y="2254602"/>
                    <a:pt x="4260755" y="2263547"/>
                  </a:cubicBezTo>
                  <a:cubicBezTo>
                    <a:pt x="4251809" y="2272493"/>
                    <a:pt x="4239677" y="2277518"/>
                    <a:pt x="4227026" y="2277518"/>
                  </a:cubicBezTo>
                  <a:lnTo>
                    <a:pt x="47700" y="2277518"/>
                  </a:lnTo>
                  <a:cubicBezTo>
                    <a:pt x="35049" y="2277518"/>
                    <a:pt x="22916" y="2272493"/>
                    <a:pt x="13971" y="2263547"/>
                  </a:cubicBezTo>
                  <a:cubicBezTo>
                    <a:pt x="5025" y="2254602"/>
                    <a:pt x="0" y="2242469"/>
                    <a:pt x="0" y="2229819"/>
                  </a:cubicBezTo>
                  <a:lnTo>
                    <a:pt x="0" y="47700"/>
                  </a:lnTo>
                  <a:cubicBezTo>
                    <a:pt x="0" y="35049"/>
                    <a:pt x="5025" y="22916"/>
                    <a:pt x="13971" y="13971"/>
                  </a:cubicBezTo>
                  <a:cubicBezTo>
                    <a:pt x="22916" y="5025"/>
                    <a:pt x="35049" y="0"/>
                    <a:pt x="47700" y="0"/>
                  </a:cubicBezTo>
                  <a:close/>
                </a:path>
              </a:pathLst>
            </a:custGeom>
            <a:solidFill>
              <a:srgbClr val="F6FCFC"/>
            </a:solidFill>
            <a:ln cap="rnd">
              <a:noFill/>
              <a:prstDash val="solid"/>
              <a:round/>
            </a:ln>
          </p:spPr>
        </p:sp>
        <p:sp>
          <p:nvSpPr>
            <p:cNvPr id="4" name="TextBox 4"/>
            <p:cNvSpPr txBox="1"/>
            <p:nvPr/>
          </p:nvSpPr>
          <p:spPr>
            <a:xfrm>
              <a:off x="0" y="-47625"/>
              <a:ext cx="4274726" cy="2325143"/>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4979583" y="3880503"/>
            <a:ext cx="8328835" cy="2773379"/>
            <a:chOff x="0" y="0"/>
            <a:chExt cx="1158348" cy="385713"/>
          </a:xfrm>
        </p:grpSpPr>
        <p:sp>
          <p:nvSpPr>
            <p:cNvPr id="6" name="Freeform 6"/>
            <p:cNvSpPr/>
            <p:nvPr/>
          </p:nvSpPr>
          <p:spPr>
            <a:xfrm>
              <a:off x="0" y="0"/>
              <a:ext cx="1158348" cy="385713"/>
            </a:xfrm>
            <a:custGeom>
              <a:avLst/>
              <a:gdLst/>
              <a:ahLst/>
              <a:cxnLst/>
              <a:rect l="l" t="t" r="r" b="b"/>
              <a:pathLst>
                <a:path w="1158348" h="385713">
                  <a:moveTo>
                    <a:pt x="955148" y="0"/>
                  </a:moveTo>
                  <a:cubicBezTo>
                    <a:pt x="1067372" y="0"/>
                    <a:pt x="1158348" y="86345"/>
                    <a:pt x="1158348" y="192856"/>
                  </a:cubicBezTo>
                  <a:cubicBezTo>
                    <a:pt x="1158348" y="299368"/>
                    <a:pt x="1067372" y="385713"/>
                    <a:pt x="955148" y="385713"/>
                  </a:cubicBezTo>
                  <a:lnTo>
                    <a:pt x="203200" y="385713"/>
                  </a:lnTo>
                  <a:cubicBezTo>
                    <a:pt x="90976" y="385713"/>
                    <a:pt x="0" y="299368"/>
                    <a:pt x="0" y="192856"/>
                  </a:cubicBezTo>
                  <a:cubicBezTo>
                    <a:pt x="0" y="86345"/>
                    <a:pt x="90976" y="0"/>
                    <a:pt x="203200" y="0"/>
                  </a:cubicBezTo>
                  <a:close/>
                </a:path>
              </a:pathLst>
            </a:custGeom>
            <a:solidFill>
              <a:srgbClr val="D5EFEF"/>
            </a:solidFill>
          </p:spPr>
        </p:sp>
        <p:sp>
          <p:nvSpPr>
            <p:cNvPr id="7" name="TextBox 7"/>
            <p:cNvSpPr txBox="1"/>
            <p:nvPr/>
          </p:nvSpPr>
          <p:spPr>
            <a:xfrm>
              <a:off x="0" y="-47625"/>
              <a:ext cx="1158348" cy="433338"/>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5152139" y="4692138"/>
            <a:ext cx="7983721" cy="747782"/>
          </a:xfrm>
          <a:prstGeom prst="rect">
            <a:avLst/>
          </a:prstGeom>
        </p:spPr>
        <p:txBody>
          <a:bodyPr lIns="0" tIns="0" rIns="0" bIns="0" rtlCol="0" anchor="t">
            <a:spAutoFit/>
          </a:bodyPr>
          <a:lstStyle/>
          <a:p>
            <a:pPr algn="ctr">
              <a:lnSpc>
                <a:spcPts val="6033"/>
              </a:lnSpc>
            </a:pPr>
            <a:r>
              <a:rPr lang="en-US" sz="4309" b="1">
                <a:solidFill>
                  <a:srgbClr val="2B485F"/>
                </a:solidFill>
                <a:latin typeface="Caladea Bold"/>
                <a:ea typeface="Caladea Bold"/>
                <a:cs typeface="Caladea Bold"/>
                <a:sym typeface="Caladea Bold"/>
              </a:rPr>
              <a:t>Merci pour votre attention !!</a:t>
            </a:r>
          </a:p>
        </p:txBody>
      </p:sp>
      <p:sp>
        <p:nvSpPr>
          <p:cNvPr id="9" name="Freeform 9"/>
          <p:cNvSpPr/>
          <p:nvPr/>
        </p:nvSpPr>
        <p:spPr>
          <a:xfrm>
            <a:off x="4458883" y="2836100"/>
            <a:ext cx="2099333" cy="2088807"/>
          </a:xfrm>
          <a:custGeom>
            <a:avLst/>
            <a:gdLst/>
            <a:ahLst/>
            <a:cxnLst/>
            <a:rect l="l" t="t" r="r" b="b"/>
            <a:pathLst>
              <a:path w="2099333" h="2088807">
                <a:moveTo>
                  <a:pt x="0" y="0"/>
                </a:moveTo>
                <a:lnTo>
                  <a:pt x="2099333" y="0"/>
                </a:lnTo>
                <a:lnTo>
                  <a:pt x="2099333" y="2088807"/>
                </a:lnTo>
                <a:lnTo>
                  <a:pt x="0" y="2088807"/>
                </a:lnTo>
                <a:lnTo>
                  <a:pt x="0" y="0"/>
                </a:lnTo>
                <a:close/>
              </a:path>
            </a:pathLst>
          </a:custGeom>
          <a:blipFill>
            <a:blip r:embed="rId2"/>
            <a:stretch>
              <a:fillRect t="-251" b="-251"/>
            </a:stretch>
          </a:blipFill>
        </p:spPr>
      </p:sp>
      <p:sp>
        <p:nvSpPr>
          <p:cNvPr id="10" name="Freeform 10"/>
          <p:cNvSpPr/>
          <p:nvPr/>
        </p:nvSpPr>
        <p:spPr>
          <a:xfrm>
            <a:off x="14773392" y="172195"/>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3"/>
            <a:stretch>
              <a:fillRect/>
            </a:stretch>
          </a:blipFill>
        </p:spPr>
      </p:sp>
      <p:sp>
        <p:nvSpPr>
          <p:cNvPr id="11" name="Freeform 11"/>
          <p:cNvSpPr/>
          <p:nvPr/>
        </p:nvSpPr>
        <p:spPr>
          <a:xfrm>
            <a:off x="15723416" y="-347715"/>
            <a:ext cx="5166194" cy="1501633"/>
          </a:xfrm>
          <a:custGeom>
            <a:avLst/>
            <a:gdLst/>
            <a:ahLst/>
            <a:cxnLst/>
            <a:rect l="l" t="t" r="r" b="b"/>
            <a:pathLst>
              <a:path w="5166194" h="1501633">
                <a:moveTo>
                  <a:pt x="0" y="0"/>
                </a:moveTo>
                <a:lnTo>
                  <a:pt x="5166193" y="0"/>
                </a:lnTo>
                <a:lnTo>
                  <a:pt x="5166193" y="1501633"/>
                </a:lnTo>
                <a:lnTo>
                  <a:pt x="0" y="1501633"/>
                </a:lnTo>
                <a:lnTo>
                  <a:pt x="0" y="0"/>
                </a:lnTo>
                <a:close/>
              </a:path>
            </a:pathLst>
          </a:custGeom>
          <a:blipFill>
            <a:blip r:embed="rId4"/>
            <a:stretch>
              <a:fillRect l="-776"/>
            </a:stretch>
          </a:blipFill>
        </p:spPr>
      </p:sp>
      <p:grpSp>
        <p:nvGrpSpPr>
          <p:cNvPr id="12" name="Group 12"/>
          <p:cNvGrpSpPr/>
          <p:nvPr/>
        </p:nvGrpSpPr>
        <p:grpSpPr>
          <a:xfrm>
            <a:off x="-1240984" y="9258300"/>
            <a:ext cx="4539369" cy="453936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43209" y="1028700"/>
            <a:ext cx="16230600" cy="8949921"/>
            <a:chOff x="0" y="0"/>
            <a:chExt cx="4274726" cy="2357181"/>
          </a:xfrm>
        </p:grpSpPr>
        <p:sp>
          <p:nvSpPr>
            <p:cNvPr id="3" name="Freeform 3"/>
            <p:cNvSpPr/>
            <p:nvPr/>
          </p:nvSpPr>
          <p:spPr>
            <a:xfrm>
              <a:off x="0" y="0"/>
              <a:ext cx="4274726" cy="2357181"/>
            </a:xfrm>
            <a:custGeom>
              <a:avLst/>
              <a:gdLst/>
              <a:ahLst/>
              <a:cxnLst/>
              <a:rect l="l" t="t" r="r" b="b"/>
              <a:pathLst>
                <a:path w="4274726" h="2357181">
                  <a:moveTo>
                    <a:pt x="47700" y="0"/>
                  </a:moveTo>
                  <a:lnTo>
                    <a:pt x="4227026" y="0"/>
                  </a:lnTo>
                  <a:cubicBezTo>
                    <a:pt x="4239677" y="0"/>
                    <a:pt x="4251809" y="5025"/>
                    <a:pt x="4260755" y="13971"/>
                  </a:cubicBezTo>
                  <a:cubicBezTo>
                    <a:pt x="4269700" y="22916"/>
                    <a:pt x="4274726" y="35049"/>
                    <a:pt x="4274726" y="47700"/>
                  </a:cubicBezTo>
                  <a:lnTo>
                    <a:pt x="4274726" y="2309481"/>
                  </a:lnTo>
                  <a:cubicBezTo>
                    <a:pt x="4274726" y="2322132"/>
                    <a:pt x="4269700" y="2334265"/>
                    <a:pt x="4260755" y="2343210"/>
                  </a:cubicBezTo>
                  <a:cubicBezTo>
                    <a:pt x="4251809" y="2352155"/>
                    <a:pt x="4239677" y="2357181"/>
                    <a:pt x="4227026" y="2357181"/>
                  </a:cubicBezTo>
                  <a:lnTo>
                    <a:pt x="47700" y="2357181"/>
                  </a:lnTo>
                  <a:cubicBezTo>
                    <a:pt x="35049" y="2357181"/>
                    <a:pt x="22916" y="2352155"/>
                    <a:pt x="13971" y="2343210"/>
                  </a:cubicBezTo>
                  <a:cubicBezTo>
                    <a:pt x="5025" y="2334265"/>
                    <a:pt x="0" y="2322132"/>
                    <a:pt x="0" y="2309481"/>
                  </a:cubicBezTo>
                  <a:lnTo>
                    <a:pt x="0" y="47700"/>
                  </a:lnTo>
                  <a:cubicBezTo>
                    <a:pt x="0" y="35049"/>
                    <a:pt x="5025" y="22916"/>
                    <a:pt x="13971" y="13971"/>
                  </a:cubicBezTo>
                  <a:cubicBezTo>
                    <a:pt x="22916" y="5025"/>
                    <a:pt x="35049" y="0"/>
                    <a:pt x="47700" y="0"/>
                  </a:cubicBezTo>
                  <a:close/>
                </a:path>
              </a:pathLst>
            </a:custGeom>
            <a:solidFill>
              <a:srgbClr val="F6FCFC"/>
            </a:solidFill>
            <a:ln cap="rnd">
              <a:noFill/>
              <a:prstDash val="solid"/>
              <a:round/>
            </a:ln>
          </p:spPr>
        </p:sp>
        <p:sp>
          <p:nvSpPr>
            <p:cNvPr id="4" name="TextBox 4"/>
            <p:cNvSpPr txBox="1"/>
            <p:nvPr/>
          </p:nvSpPr>
          <p:spPr>
            <a:xfrm>
              <a:off x="0" y="-47625"/>
              <a:ext cx="4274726" cy="2404806"/>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60323" y="595376"/>
            <a:ext cx="6260407" cy="1734586"/>
            <a:chOff x="0" y="0"/>
            <a:chExt cx="1466765" cy="406400"/>
          </a:xfrm>
        </p:grpSpPr>
        <p:sp>
          <p:nvSpPr>
            <p:cNvPr id="6" name="Freeform 6"/>
            <p:cNvSpPr/>
            <p:nvPr/>
          </p:nvSpPr>
          <p:spPr>
            <a:xfrm>
              <a:off x="0" y="0"/>
              <a:ext cx="1466765" cy="406400"/>
            </a:xfrm>
            <a:custGeom>
              <a:avLst/>
              <a:gdLst/>
              <a:ahLst/>
              <a:cxnLst/>
              <a:rect l="l" t="t" r="r" b="b"/>
              <a:pathLst>
                <a:path w="1466765" h="406400">
                  <a:moveTo>
                    <a:pt x="1263565" y="0"/>
                  </a:moveTo>
                  <a:cubicBezTo>
                    <a:pt x="1375789" y="0"/>
                    <a:pt x="1466765" y="90976"/>
                    <a:pt x="1466765" y="203200"/>
                  </a:cubicBezTo>
                  <a:cubicBezTo>
                    <a:pt x="1466765" y="315424"/>
                    <a:pt x="1375789" y="406400"/>
                    <a:pt x="1263565" y="406400"/>
                  </a:cubicBezTo>
                  <a:lnTo>
                    <a:pt x="203200" y="406400"/>
                  </a:lnTo>
                  <a:cubicBezTo>
                    <a:pt x="90976" y="406400"/>
                    <a:pt x="0" y="315424"/>
                    <a:pt x="0" y="203200"/>
                  </a:cubicBezTo>
                  <a:cubicBezTo>
                    <a:pt x="0" y="90976"/>
                    <a:pt x="90976" y="0"/>
                    <a:pt x="203200" y="0"/>
                  </a:cubicBezTo>
                  <a:close/>
                </a:path>
              </a:pathLst>
            </a:custGeom>
            <a:solidFill>
              <a:srgbClr val="D5EFEF"/>
            </a:solidFill>
          </p:spPr>
        </p:sp>
        <p:sp>
          <p:nvSpPr>
            <p:cNvPr id="7" name="TextBox 7"/>
            <p:cNvSpPr txBox="1"/>
            <p:nvPr/>
          </p:nvSpPr>
          <p:spPr>
            <a:xfrm>
              <a:off x="0" y="-47625"/>
              <a:ext cx="1466765" cy="454025"/>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838325" y="497466"/>
            <a:ext cx="1940133" cy="1930405"/>
          </a:xfrm>
          <a:custGeom>
            <a:avLst/>
            <a:gdLst/>
            <a:ahLst/>
            <a:cxnLst/>
            <a:rect l="l" t="t" r="r" b="b"/>
            <a:pathLst>
              <a:path w="1940133" h="1930405">
                <a:moveTo>
                  <a:pt x="0" y="0"/>
                </a:moveTo>
                <a:lnTo>
                  <a:pt x="1940132" y="0"/>
                </a:lnTo>
                <a:lnTo>
                  <a:pt x="1940132" y="1930405"/>
                </a:lnTo>
                <a:lnTo>
                  <a:pt x="0" y="1930405"/>
                </a:lnTo>
                <a:lnTo>
                  <a:pt x="0" y="0"/>
                </a:lnTo>
                <a:close/>
              </a:path>
            </a:pathLst>
          </a:custGeom>
          <a:blipFill>
            <a:blip r:embed="rId2"/>
            <a:stretch>
              <a:fillRect t="-251" b="-251"/>
            </a:stretch>
          </a:blipFill>
        </p:spPr>
      </p:sp>
      <p:sp>
        <p:nvSpPr>
          <p:cNvPr id="9" name="TextBox 9"/>
          <p:cNvSpPr txBox="1"/>
          <p:nvPr/>
        </p:nvSpPr>
        <p:spPr>
          <a:xfrm>
            <a:off x="2778457" y="933682"/>
            <a:ext cx="4918161" cy="902669"/>
          </a:xfrm>
          <a:prstGeom prst="rect">
            <a:avLst/>
          </a:prstGeom>
        </p:spPr>
        <p:txBody>
          <a:bodyPr lIns="0" tIns="0" rIns="0" bIns="0" rtlCol="0" anchor="t">
            <a:spAutoFit/>
          </a:bodyPr>
          <a:lstStyle/>
          <a:p>
            <a:pPr marL="0" lvl="0" indent="0" algn="l">
              <a:lnSpc>
                <a:spcPts val="7351"/>
              </a:lnSpc>
              <a:spcBef>
                <a:spcPct val="0"/>
              </a:spcBef>
            </a:pPr>
            <a:r>
              <a:rPr lang="en-US" sz="5250">
                <a:solidFill>
                  <a:srgbClr val="2B485F"/>
                </a:solidFill>
                <a:latin typeface="Archivo Black"/>
                <a:ea typeface="Archivo Black"/>
                <a:cs typeface="Archivo Black"/>
                <a:sym typeface="Archivo Black"/>
              </a:rPr>
              <a:t>PLAN</a:t>
            </a:r>
          </a:p>
        </p:txBody>
      </p:sp>
      <p:grpSp>
        <p:nvGrpSpPr>
          <p:cNvPr id="10" name="Group 10"/>
          <p:cNvGrpSpPr/>
          <p:nvPr/>
        </p:nvGrpSpPr>
        <p:grpSpPr>
          <a:xfrm>
            <a:off x="0" y="7878102"/>
            <a:ext cx="2408898" cy="2408898"/>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rot="-5399999">
            <a:off x="890040" y="8754961"/>
            <a:ext cx="628818" cy="732248"/>
          </a:xfrm>
          <a:custGeom>
            <a:avLst/>
            <a:gdLst/>
            <a:ahLst/>
            <a:cxnLst/>
            <a:rect l="l" t="t" r="r" b="b"/>
            <a:pathLst>
              <a:path w="628818" h="732248">
                <a:moveTo>
                  <a:pt x="0" y="0"/>
                </a:moveTo>
                <a:lnTo>
                  <a:pt x="628818" y="0"/>
                </a:lnTo>
                <a:lnTo>
                  <a:pt x="628818" y="732248"/>
                </a:lnTo>
                <a:lnTo>
                  <a:pt x="0" y="732248"/>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14" name="TextBox 14"/>
          <p:cNvSpPr txBox="1"/>
          <p:nvPr/>
        </p:nvSpPr>
        <p:spPr>
          <a:xfrm>
            <a:off x="4471237" y="3339559"/>
            <a:ext cx="1007549" cy="592455"/>
          </a:xfrm>
          <a:prstGeom prst="rect">
            <a:avLst/>
          </a:prstGeom>
        </p:spPr>
        <p:txBody>
          <a:bodyPr lIns="0" tIns="0" rIns="0" bIns="0" rtlCol="0" anchor="t">
            <a:spAutoFit/>
          </a:bodyPr>
          <a:lstStyle/>
          <a:p>
            <a:pPr algn="l">
              <a:lnSpc>
                <a:spcPts val="4320"/>
              </a:lnSpc>
            </a:pPr>
            <a:r>
              <a:rPr lang="en-US" sz="4800" b="1">
                <a:solidFill>
                  <a:srgbClr val="2E2E2E"/>
                </a:solidFill>
                <a:latin typeface="Caladea Bold"/>
                <a:ea typeface="Caladea Bold"/>
                <a:cs typeface="Caladea Bold"/>
                <a:sym typeface="Caladea Bold"/>
              </a:rPr>
              <a:t>01</a:t>
            </a:r>
          </a:p>
        </p:txBody>
      </p:sp>
      <p:sp>
        <p:nvSpPr>
          <p:cNvPr id="15" name="TextBox 15"/>
          <p:cNvSpPr txBox="1"/>
          <p:nvPr/>
        </p:nvSpPr>
        <p:spPr>
          <a:xfrm>
            <a:off x="4471237" y="4236814"/>
            <a:ext cx="1007549" cy="592455"/>
          </a:xfrm>
          <a:prstGeom prst="rect">
            <a:avLst/>
          </a:prstGeom>
        </p:spPr>
        <p:txBody>
          <a:bodyPr lIns="0" tIns="0" rIns="0" bIns="0" rtlCol="0" anchor="t">
            <a:spAutoFit/>
          </a:bodyPr>
          <a:lstStyle/>
          <a:p>
            <a:pPr algn="l">
              <a:lnSpc>
                <a:spcPts val="4320"/>
              </a:lnSpc>
            </a:pPr>
            <a:r>
              <a:rPr lang="en-US" sz="4800" b="1">
                <a:solidFill>
                  <a:srgbClr val="2E2E2E"/>
                </a:solidFill>
                <a:latin typeface="Caladea Bold"/>
                <a:ea typeface="Caladea Bold"/>
                <a:cs typeface="Caladea Bold"/>
                <a:sym typeface="Caladea Bold"/>
              </a:rPr>
              <a:t>02</a:t>
            </a:r>
          </a:p>
        </p:txBody>
      </p:sp>
      <p:sp>
        <p:nvSpPr>
          <p:cNvPr id="16" name="TextBox 16"/>
          <p:cNvSpPr txBox="1"/>
          <p:nvPr/>
        </p:nvSpPr>
        <p:spPr>
          <a:xfrm>
            <a:off x="5697551" y="3262089"/>
            <a:ext cx="5512774" cy="547370"/>
          </a:xfrm>
          <a:prstGeom prst="rect">
            <a:avLst/>
          </a:prstGeom>
        </p:spPr>
        <p:txBody>
          <a:bodyPr lIns="0" tIns="0" rIns="0" bIns="0" rtlCol="0" anchor="t">
            <a:spAutoFit/>
          </a:bodyPr>
          <a:lstStyle/>
          <a:p>
            <a:pPr algn="l">
              <a:lnSpc>
                <a:spcPts val="4480"/>
              </a:lnSpc>
            </a:pPr>
            <a:r>
              <a:rPr lang="en-US" sz="3200">
                <a:solidFill>
                  <a:srgbClr val="2E2E2E"/>
                </a:solidFill>
                <a:latin typeface="Archivo Black"/>
                <a:ea typeface="Archivo Black"/>
                <a:cs typeface="Archivo Black"/>
                <a:sym typeface="Archivo Black"/>
              </a:rPr>
              <a:t>Obectifs du projet </a:t>
            </a:r>
          </a:p>
        </p:txBody>
      </p:sp>
      <p:sp>
        <p:nvSpPr>
          <p:cNvPr id="17" name="TextBox 17"/>
          <p:cNvSpPr txBox="1"/>
          <p:nvPr/>
        </p:nvSpPr>
        <p:spPr>
          <a:xfrm>
            <a:off x="4455019" y="5138536"/>
            <a:ext cx="1007549" cy="592455"/>
          </a:xfrm>
          <a:prstGeom prst="rect">
            <a:avLst/>
          </a:prstGeom>
        </p:spPr>
        <p:txBody>
          <a:bodyPr lIns="0" tIns="0" rIns="0" bIns="0" rtlCol="0" anchor="t">
            <a:spAutoFit/>
          </a:bodyPr>
          <a:lstStyle/>
          <a:p>
            <a:pPr algn="l">
              <a:lnSpc>
                <a:spcPts val="4320"/>
              </a:lnSpc>
            </a:pPr>
            <a:r>
              <a:rPr lang="en-US" sz="4800" b="1">
                <a:solidFill>
                  <a:srgbClr val="2E2E2E"/>
                </a:solidFill>
                <a:latin typeface="Caladea Bold"/>
                <a:ea typeface="Caladea Bold"/>
                <a:cs typeface="Caladea Bold"/>
                <a:sym typeface="Caladea Bold"/>
              </a:rPr>
              <a:t>03</a:t>
            </a:r>
          </a:p>
        </p:txBody>
      </p:sp>
      <p:sp>
        <p:nvSpPr>
          <p:cNvPr id="18" name="TextBox 18"/>
          <p:cNvSpPr txBox="1"/>
          <p:nvPr/>
        </p:nvSpPr>
        <p:spPr>
          <a:xfrm>
            <a:off x="5580060" y="5061066"/>
            <a:ext cx="5747756" cy="547370"/>
          </a:xfrm>
          <a:prstGeom prst="rect">
            <a:avLst/>
          </a:prstGeom>
        </p:spPr>
        <p:txBody>
          <a:bodyPr lIns="0" tIns="0" rIns="0" bIns="0" rtlCol="0" anchor="t">
            <a:spAutoFit/>
          </a:bodyPr>
          <a:lstStyle/>
          <a:p>
            <a:pPr algn="l">
              <a:lnSpc>
                <a:spcPts val="4480"/>
              </a:lnSpc>
            </a:pPr>
            <a:r>
              <a:rPr lang="en-US" sz="3200">
                <a:solidFill>
                  <a:srgbClr val="2E2E2E"/>
                </a:solidFill>
                <a:latin typeface="Archivo Black"/>
                <a:ea typeface="Archivo Black"/>
                <a:cs typeface="Archivo Black"/>
                <a:sym typeface="Archivo Black"/>
              </a:rPr>
              <a:t>Conception</a:t>
            </a:r>
          </a:p>
        </p:txBody>
      </p:sp>
      <p:sp>
        <p:nvSpPr>
          <p:cNvPr id="19" name="TextBox 19"/>
          <p:cNvSpPr txBox="1"/>
          <p:nvPr/>
        </p:nvSpPr>
        <p:spPr>
          <a:xfrm>
            <a:off x="4373198" y="7095173"/>
            <a:ext cx="1007549" cy="592455"/>
          </a:xfrm>
          <a:prstGeom prst="rect">
            <a:avLst/>
          </a:prstGeom>
        </p:spPr>
        <p:txBody>
          <a:bodyPr lIns="0" tIns="0" rIns="0" bIns="0" rtlCol="0" anchor="t">
            <a:spAutoFit/>
          </a:bodyPr>
          <a:lstStyle/>
          <a:p>
            <a:pPr algn="l">
              <a:lnSpc>
                <a:spcPts val="4320"/>
              </a:lnSpc>
            </a:pPr>
            <a:r>
              <a:rPr lang="en-US" sz="4800" b="1">
                <a:solidFill>
                  <a:srgbClr val="2E2E2E"/>
                </a:solidFill>
                <a:latin typeface="Caladea Bold"/>
                <a:ea typeface="Caladea Bold"/>
                <a:cs typeface="Caladea Bold"/>
                <a:sym typeface="Caladea Bold"/>
              </a:rPr>
              <a:t>04</a:t>
            </a:r>
          </a:p>
        </p:txBody>
      </p:sp>
      <p:sp>
        <p:nvSpPr>
          <p:cNvPr id="20" name="TextBox 20"/>
          <p:cNvSpPr txBox="1"/>
          <p:nvPr/>
        </p:nvSpPr>
        <p:spPr>
          <a:xfrm>
            <a:off x="5462568" y="7069977"/>
            <a:ext cx="5747756" cy="547370"/>
          </a:xfrm>
          <a:prstGeom prst="rect">
            <a:avLst/>
          </a:prstGeom>
        </p:spPr>
        <p:txBody>
          <a:bodyPr lIns="0" tIns="0" rIns="0" bIns="0" rtlCol="0" anchor="t">
            <a:spAutoFit/>
          </a:bodyPr>
          <a:lstStyle/>
          <a:p>
            <a:pPr algn="l">
              <a:lnSpc>
                <a:spcPts val="4480"/>
              </a:lnSpc>
            </a:pPr>
            <a:r>
              <a:rPr lang="en-US" sz="3200">
                <a:solidFill>
                  <a:srgbClr val="2E2E2E"/>
                </a:solidFill>
                <a:latin typeface="Archivo Black"/>
                <a:ea typeface="Archivo Black"/>
                <a:cs typeface="Archivo Black"/>
                <a:sym typeface="Archivo Black"/>
              </a:rPr>
              <a:t>Démonstration</a:t>
            </a:r>
          </a:p>
        </p:txBody>
      </p:sp>
      <p:sp>
        <p:nvSpPr>
          <p:cNvPr id="21" name="TextBox 21"/>
          <p:cNvSpPr txBox="1"/>
          <p:nvPr/>
        </p:nvSpPr>
        <p:spPr>
          <a:xfrm>
            <a:off x="5462568" y="8259306"/>
            <a:ext cx="5747756" cy="547370"/>
          </a:xfrm>
          <a:prstGeom prst="rect">
            <a:avLst/>
          </a:prstGeom>
        </p:spPr>
        <p:txBody>
          <a:bodyPr lIns="0" tIns="0" rIns="0" bIns="0" rtlCol="0" anchor="t">
            <a:spAutoFit/>
          </a:bodyPr>
          <a:lstStyle/>
          <a:p>
            <a:pPr algn="l">
              <a:lnSpc>
                <a:spcPts val="4480"/>
              </a:lnSpc>
            </a:pPr>
            <a:r>
              <a:rPr lang="en-US" sz="3200">
                <a:solidFill>
                  <a:srgbClr val="2E2E2E"/>
                </a:solidFill>
                <a:latin typeface="Archivo Black"/>
                <a:ea typeface="Archivo Black"/>
                <a:cs typeface="Archivo Black"/>
                <a:sym typeface="Archivo Black"/>
              </a:rPr>
              <a:t>Conclusion </a:t>
            </a:r>
          </a:p>
        </p:txBody>
      </p:sp>
      <p:sp>
        <p:nvSpPr>
          <p:cNvPr id="22" name="TextBox 22"/>
          <p:cNvSpPr txBox="1"/>
          <p:nvPr/>
        </p:nvSpPr>
        <p:spPr>
          <a:xfrm>
            <a:off x="4373198" y="6116854"/>
            <a:ext cx="1007549" cy="592455"/>
          </a:xfrm>
          <a:prstGeom prst="rect">
            <a:avLst/>
          </a:prstGeom>
        </p:spPr>
        <p:txBody>
          <a:bodyPr lIns="0" tIns="0" rIns="0" bIns="0" rtlCol="0" anchor="t">
            <a:spAutoFit/>
          </a:bodyPr>
          <a:lstStyle/>
          <a:p>
            <a:pPr algn="l">
              <a:lnSpc>
                <a:spcPts val="4320"/>
              </a:lnSpc>
            </a:pPr>
            <a:r>
              <a:rPr lang="en-US" sz="4800" b="1">
                <a:solidFill>
                  <a:srgbClr val="2E2E2E"/>
                </a:solidFill>
                <a:latin typeface="Caladea Bold"/>
                <a:ea typeface="Caladea Bold"/>
                <a:cs typeface="Caladea Bold"/>
                <a:sym typeface="Caladea Bold"/>
              </a:rPr>
              <a:t>04</a:t>
            </a:r>
          </a:p>
        </p:txBody>
      </p:sp>
      <p:sp>
        <p:nvSpPr>
          <p:cNvPr id="23" name="TextBox 23"/>
          <p:cNvSpPr txBox="1"/>
          <p:nvPr/>
        </p:nvSpPr>
        <p:spPr>
          <a:xfrm>
            <a:off x="5580060" y="6039384"/>
            <a:ext cx="7842195" cy="547370"/>
          </a:xfrm>
          <a:prstGeom prst="rect">
            <a:avLst/>
          </a:prstGeom>
        </p:spPr>
        <p:txBody>
          <a:bodyPr lIns="0" tIns="0" rIns="0" bIns="0" rtlCol="0" anchor="t">
            <a:spAutoFit/>
          </a:bodyPr>
          <a:lstStyle/>
          <a:p>
            <a:pPr algn="l">
              <a:lnSpc>
                <a:spcPts val="4480"/>
              </a:lnSpc>
            </a:pPr>
            <a:r>
              <a:rPr lang="en-US" sz="3200">
                <a:solidFill>
                  <a:srgbClr val="2E2E2E"/>
                </a:solidFill>
                <a:latin typeface="Archivo Black"/>
                <a:ea typeface="Archivo Black"/>
                <a:cs typeface="Archivo Black"/>
                <a:sym typeface="Archivo Black"/>
              </a:rPr>
              <a:t>Outils et Technologies Utilisés</a:t>
            </a:r>
          </a:p>
        </p:txBody>
      </p:sp>
      <p:grpSp>
        <p:nvGrpSpPr>
          <p:cNvPr id="24" name="Group 24"/>
          <p:cNvGrpSpPr/>
          <p:nvPr/>
        </p:nvGrpSpPr>
        <p:grpSpPr>
          <a:xfrm>
            <a:off x="16598163" y="9128994"/>
            <a:ext cx="661137" cy="661137"/>
            <a:chOff x="0" y="0"/>
            <a:chExt cx="140071" cy="140071"/>
          </a:xfrm>
        </p:grpSpPr>
        <p:sp>
          <p:nvSpPr>
            <p:cNvPr id="25" name="Freeform 25"/>
            <p:cNvSpPr/>
            <p:nvPr/>
          </p:nvSpPr>
          <p:spPr>
            <a:xfrm>
              <a:off x="0" y="0"/>
              <a:ext cx="140071" cy="140071"/>
            </a:xfrm>
            <a:custGeom>
              <a:avLst/>
              <a:gdLst/>
              <a:ahLst/>
              <a:cxnLst/>
              <a:rect l="l" t="t" r="r" b="b"/>
              <a:pathLst>
                <a:path w="140071" h="140071">
                  <a:moveTo>
                    <a:pt x="0" y="0"/>
                  </a:moveTo>
                  <a:lnTo>
                    <a:pt x="140071" y="0"/>
                  </a:lnTo>
                  <a:lnTo>
                    <a:pt x="140071" y="140071"/>
                  </a:lnTo>
                  <a:lnTo>
                    <a:pt x="0" y="140071"/>
                  </a:lnTo>
                  <a:close/>
                </a:path>
              </a:pathLst>
            </a:custGeom>
            <a:solidFill>
              <a:srgbClr val="2B485F"/>
            </a:solidFill>
          </p:spPr>
        </p:sp>
        <p:sp>
          <p:nvSpPr>
            <p:cNvPr id="26" name="TextBox 26"/>
            <p:cNvSpPr txBox="1"/>
            <p:nvPr/>
          </p:nvSpPr>
          <p:spPr>
            <a:xfrm>
              <a:off x="0" y="-38100"/>
              <a:ext cx="140071" cy="178171"/>
            </a:xfrm>
            <a:prstGeom prst="rect">
              <a:avLst/>
            </a:prstGeom>
          </p:spPr>
          <p:txBody>
            <a:bodyPr lIns="63151" tIns="63151" rIns="63151" bIns="63151" rtlCol="0" anchor="ctr"/>
            <a:lstStyle/>
            <a:p>
              <a:pPr algn="ctr">
                <a:lnSpc>
                  <a:spcPts val="2659"/>
                </a:lnSpc>
              </a:pPr>
              <a:endParaRPr/>
            </a:p>
          </p:txBody>
        </p:sp>
      </p:grpSp>
      <p:sp>
        <p:nvSpPr>
          <p:cNvPr id="27" name="TextBox 27"/>
          <p:cNvSpPr txBox="1"/>
          <p:nvPr/>
        </p:nvSpPr>
        <p:spPr>
          <a:xfrm>
            <a:off x="16613559" y="9160398"/>
            <a:ext cx="645741" cy="531654"/>
          </a:xfrm>
          <a:prstGeom prst="rect">
            <a:avLst/>
          </a:prstGeom>
        </p:spPr>
        <p:txBody>
          <a:bodyPr lIns="0" tIns="0" rIns="0" bIns="0" rtlCol="0" anchor="t">
            <a:spAutoFit/>
          </a:bodyPr>
          <a:lstStyle/>
          <a:p>
            <a:pPr algn="ctr">
              <a:lnSpc>
                <a:spcPts val="4296"/>
              </a:lnSpc>
            </a:pPr>
            <a:r>
              <a:rPr lang="en-US" sz="3068">
                <a:solidFill>
                  <a:srgbClr val="F6FCFC"/>
                </a:solidFill>
                <a:latin typeface="Archivo Black"/>
                <a:ea typeface="Archivo Black"/>
                <a:cs typeface="Archivo Black"/>
                <a:sym typeface="Archivo Black"/>
              </a:rPr>
              <a:t>1</a:t>
            </a:r>
          </a:p>
        </p:txBody>
      </p:sp>
      <p:sp>
        <p:nvSpPr>
          <p:cNvPr id="28" name="TextBox 28"/>
          <p:cNvSpPr txBox="1"/>
          <p:nvPr/>
        </p:nvSpPr>
        <p:spPr>
          <a:xfrm>
            <a:off x="4876972" y="4153968"/>
            <a:ext cx="5298987" cy="1109345"/>
          </a:xfrm>
          <a:prstGeom prst="rect">
            <a:avLst/>
          </a:prstGeom>
        </p:spPr>
        <p:txBody>
          <a:bodyPr lIns="0" tIns="0" rIns="0" bIns="0" rtlCol="0" anchor="t">
            <a:spAutoFit/>
          </a:bodyPr>
          <a:lstStyle/>
          <a:p>
            <a:pPr algn="ctr">
              <a:lnSpc>
                <a:spcPts val="4480"/>
              </a:lnSpc>
              <a:spcBef>
                <a:spcPct val="0"/>
              </a:spcBef>
            </a:pPr>
            <a:r>
              <a:rPr lang="en-US" sz="3200">
                <a:solidFill>
                  <a:srgbClr val="000000"/>
                </a:solidFill>
                <a:latin typeface="Archivo Black"/>
                <a:ea typeface="Archivo Black"/>
                <a:cs typeface="Archivo Black"/>
                <a:sym typeface="Archivo Black"/>
              </a:rPr>
              <a:t>Fonctionnalitées</a:t>
            </a:r>
          </a:p>
          <a:p>
            <a:pPr algn="l">
              <a:lnSpc>
                <a:spcPts val="4480"/>
              </a:lnSpc>
              <a:spcBef>
                <a:spcPct val="0"/>
              </a:spcBef>
            </a:pPr>
            <a:endParaRPr lang="en-US" sz="3200">
              <a:solidFill>
                <a:srgbClr val="000000"/>
              </a:solidFill>
              <a:latin typeface="Archivo Black"/>
              <a:ea typeface="Archivo Black"/>
              <a:cs typeface="Archivo Black"/>
              <a:sym typeface="Archivo Black"/>
            </a:endParaRPr>
          </a:p>
        </p:txBody>
      </p:sp>
      <p:sp>
        <p:nvSpPr>
          <p:cNvPr id="29" name="Freeform 29"/>
          <p:cNvSpPr/>
          <p:nvPr/>
        </p:nvSpPr>
        <p:spPr>
          <a:xfrm>
            <a:off x="14773392" y="172195"/>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5"/>
            <a:stretch>
              <a:fillRect/>
            </a:stretch>
          </a:blipFill>
        </p:spPr>
      </p:sp>
      <p:sp>
        <p:nvSpPr>
          <p:cNvPr id="30" name="Freeform 30"/>
          <p:cNvSpPr/>
          <p:nvPr/>
        </p:nvSpPr>
        <p:spPr>
          <a:xfrm>
            <a:off x="15723416" y="-347715"/>
            <a:ext cx="5166194" cy="1501633"/>
          </a:xfrm>
          <a:custGeom>
            <a:avLst/>
            <a:gdLst/>
            <a:ahLst/>
            <a:cxnLst/>
            <a:rect l="l" t="t" r="r" b="b"/>
            <a:pathLst>
              <a:path w="5166194" h="1501633">
                <a:moveTo>
                  <a:pt x="0" y="0"/>
                </a:moveTo>
                <a:lnTo>
                  <a:pt x="5166193" y="0"/>
                </a:lnTo>
                <a:lnTo>
                  <a:pt x="5166193" y="1501633"/>
                </a:lnTo>
                <a:lnTo>
                  <a:pt x="0" y="1501633"/>
                </a:lnTo>
                <a:lnTo>
                  <a:pt x="0" y="0"/>
                </a:lnTo>
                <a:close/>
              </a:path>
            </a:pathLst>
          </a:custGeom>
          <a:blipFill>
            <a:blip r:embed="rId6"/>
            <a:stretch>
              <a:fillRect l="-776"/>
            </a:stretch>
          </a:blipFill>
        </p:spPr>
      </p:sp>
      <p:sp>
        <p:nvSpPr>
          <p:cNvPr id="31" name="TextBox 31"/>
          <p:cNvSpPr txBox="1"/>
          <p:nvPr/>
        </p:nvSpPr>
        <p:spPr>
          <a:xfrm>
            <a:off x="5697551" y="2522340"/>
            <a:ext cx="2738676" cy="547370"/>
          </a:xfrm>
          <a:prstGeom prst="rect">
            <a:avLst/>
          </a:prstGeom>
        </p:spPr>
        <p:txBody>
          <a:bodyPr lIns="0" tIns="0" rIns="0" bIns="0" rtlCol="0" anchor="t">
            <a:spAutoFit/>
          </a:bodyPr>
          <a:lstStyle/>
          <a:p>
            <a:pPr algn="ctr">
              <a:lnSpc>
                <a:spcPts val="4480"/>
              </a:lnSpc>
              <a:spcBef>
                <a:spcPct val="0"/>
              </a:spcBef>
            </a:pPr>
            <a:r>
              <a:rPr lang="en-US" sz="3200">
                <a:solidFill>
                  <a:srgbClr val="000000"/>
                </a:solidFill>
                <a:latin typeface="Archivo Black"/>
                <a:ea typeface="Archivo Black"/>
                <a:cs typeface="Archivo Black"/>
                <a:sym typeface="Archivo Black"/>
              </a:rPr>
              <a:t>Introduction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52393" y="1028700"/>
            <a:ext cx="16230600" cy="8229600"/>
            <a:chOff x="0" y="0"/>
            <a:chExt cx="4274726" cy="2167467"/>
          </a:xfrm>
        </p:grpSpPr>
        <p:sp>
          <p:nvSpPr>
            <p:cNvPr id="3" name="Freeform 3"/>
            <p:cNvSpPr/>
            <p:nvPr/>
          </p:nvSpPr>
          <p:spPr>
            <a:xfrm>
              <a:off x="0" y="0"/>
              <a:ext cx="4274726" cy="2167467"/>
            </a:xfrm>
            <a:custGeom>
              <a:avLst/>
              <a:gdLst/>
              <a:ahLst/>
              <a:cxnLst/>
              <a:rect l="l" t="t" r="r" b="b"/>
              <a:pathLst>
                <a:path w="4274726" h="2167467">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F6FCFC"/>
            </a:solidFill>
            <a:ln cap="rnd">
              <a:noFill/>
              <a:prstDash val="solid"/>
              <a:round/>
            </a:ln>
          </p:spPr>
        </p:sp>
        <p:sp>
          <p:nvSpPr>
            <p:cNvPr id="4" name="TextBox 4"/>
            <p:cNvSpPr txBox="1"/>
            <p:nvPr/>
          </p:nvSpPr>
          <p:spPr>
            <a:xfrm>
              <a:off x="0" y="-66675"/>
              <a:ext cx="4274726" cy="2234142"/>
            </a:xfrm>
            <a:prstGeom prst="rect">
              <a:avLst/>
            </a:prstGeom>
          </p:spPr>
          <p:txBody>
            <a:bodyPr lIns="50800" tIns="50800" rIns="50800" bIns="50800" rtlCol="0" anchor="ctr"/>
            <a:lstStyle/>
            <a:p>
              <a:pPr algn="just">
                <a:lnSpc>
                  <a:spcPts val="4199"/>
                </a:lnSpc>
              </a:pPr>
              <a:endParaRPr/>
            </a:p>
            <a:p>
              <a:pPr algn="just">
                <a:lnSpc>
                  <a:spcPts val="4199"/>
                </a:lnSpc>
              </a:pPr>
              <a:endParaRPr/>
            </a:p>
            <a:p>
              <a:pPr algn="ctr">
                <a:lnSpc>
                  <a:spcPts val="4199"/>
                </a:lnSpc>
              </a:pPr>
              <a:endParaRPr/>
            </a:p>
          </p:txBody>
        </p:sp>
      </p:grpSp>
      <p:grpSp>
        <p:nvGrpSpPr>
          <p:cNvPr id="5" name="Group 5"/>
          <p:cNvGrpSpPr/>
          <p:nvPr/>
        </p:nvGrpSpPr>
        <p:grpSpPr>
          <a:xfrm>
            <a:off x="1342233" y="1153918"/>
            <a:ext cx="9195969" cy="2045802"/>
            <a:chOff x="0" y="0"/>
            <a:chExt cx="2052925" cy="456709"/>
          </a:xfrm>
        </p:grpSpPr>
        <p:sp>
          <p:nvSpPr>
            <p:cNvPr id="6" name="Freeform 6"/>
            <p:cNvSpPr/>
            <p:nvPr/>
          </p:nvSpPr>
          <p:spPr>
            <a:xfrm>
              <a:off x="0" y="0"/>
              <a:ext cx="2052925" cy="456709"/>
            </a:xfrm>
            <a:custGeom>
              <a:avLst/>
              <a:gdLst/>
              <a:ahLst/>
              <a:cxnLst/>
              <a:rect l="l" t="t" r="r" b="b"/>
              <a:pathLst>
                <a:path w="2052925" h="456709">
                  <a:moveTo>
                    <a:pt x="1849725" y="0"/>
                  </a:moveTo>
                  <a:cubicBezTo>
                    <a:pt x="1961950" y="0"/>
                    <a:pt x="2052925" y="102238"/>
                    <a:pt x="2052925" y="228354"/>
                  </a:cubicBezTo>
                  <a:cubicBezTo>
                    <a:pt x="2052925" y="354471"/>
                    <a:pt x="1961950" y="456709"/>
                    <a:pt x="1849725" y="456709"/>
                  </a:cubicBezTo>
                  <a:lnTo>
                    <a:pt x="203200" y="456709"/>
                  </a:lnTo>
                  <a:cubicBezTo>
                    <a:pt x="90976" y="456709"/>
                    <a:pt x="0" y="354471"/>
                    <a:pt x="0" y="228354"/>
                  </a:cubicBezTo>
                  <a:cubicBezTo>
                    <a:pt x="0" y="102238"/>
                    <a:pt x="90976" y="0"/>
                    <a:pt x="203200" y="0"/>
                  </a:cubicBezTo>
                  <a:close/>
                </a:path>
              </a:pathLst>
            </a:custGeom>
            <a:solidFill>
              <a:srgbClr val="D5EFEF"/>
            </a:solidFill>
          </p:spPr>
        </p:sp>
        <p:sp>
          <p:nvSpPr>
            <p:cNvPr id="7" name="TextBox 7"/>
            <p:cNvSpPr txBox="1"/>
            <p:nvPr/>
          </p:nvSpPr>
          <p:spPr>
            <a:xfrm>
              <a:off x="0" y="-47625"/>
              <a:ext cx="2052925" cy="504334"/>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342233" y="983484"/>
            <a:ext cx="2398697" cy="2386670"/>
          </a:xfrm>
          <a:custGeom>
            <a:avLst/>
            <a:gdLst/>
            <a:ahLst/>
            <a:cxnLst/>
            <a:rect l="l" t="t" r="r" b="b"/>
            <a:pathLst>
              <a:path w="2398697" h="2386670">
                <a:moveTo>
                  <a:pt x="0" y="0"/>
                </a:moveTo>
                <a:lnTo>
                  <a:pt x="2398697" y="0"/>
                </a:lnTo>
                <a:lnTo>
                  <a:pt x="2398697" y="2386670"/>
                </a:lnTo>
                <a:lnTo>
                  <a:pt x="0" y="2386670"/>
                </a:lnTo>
                <a:lnTo>
                  <a:pt x="0" y="0"/>
                </a:lnTo>
                <a:close/>
              </a:path>
            </a:pathLst>
          </a:custGeom>
          <a:blipFill>
            <a:blip r:embed="rId2"/>
            <a:stretch>
              <a:fillRect t="-251" b="-251"/>
            </a:stretch>
          </a:blipFill>
        </p:spPr>
      </p:sp>
      <p:sp>
        <p:nvSpPr>
          <p:cNvPr id="9" name="TextBox 9"/>
          <p:cNvSpPr txBox="1"/>
          <p:nvPr/>
        </p:nvSpPr>
        <p:spPr>
          <a:xfrm>
            <a:off x="3837472" y="1673097"/>
            <a:ext cx="7052189" cy="902669"/>
          </a:xfrm>
          <a:prstGeom prst="rect">
            <a:avLst/>
          </a:prstGeom>
        </p:spPr>
        <p:txBody>
          <a:bodyPr lIns="0" tIns="0" rIns="0" bIns="0" rtlCol="0" anchor="t">
            <a:spAutoFit/>
          </a:bodyPr>
          <a:lstStyle/>
          <a:p>
            <a:pPr marL="0" lvl="0" indent="0" algn="l">
              <a:lnSpc>
                <a:spcPts val="7351"/>
              </a:lnSpc>
              <a:spcBef>
                <a:spcPct val="0"/>
              </a:spcBef>
            </a:pPr>
            <a:r>
              <a:rPr lang="en-US" sz="5250">
                <a:solidFill>
                  <a:srgbClr val="2B485F"/>
                </a:solidFill>
                <a:latin typeface="Archivo Black"/>
                <a:ea typeface="Archivo Black"/>
                <a:cs typeface="Archivo Black"/>
                <a:sym typeface="Archivo Black"/>
              </a:rPr>
              <a:t>INTRODUCTION</a:t>
            </a:r>
          </a:p>
        </p:txBody>
      </p:sp>
      <p:grpSp>
        <p:nvGrpSpPr>
          <p:cNvPr id="10" name="Group 10"/>
          <p:cNvGrpSpPr/>
          <p:nvPr/>
        </p:nvGrpSpPr>
        <p:grpSpPr>
          <a:xfrm>
            <a:off x="16598163" y="9258300"/>
            <a:ext cx="661137" cy="661137"/>
            <a:chOff x="0" y="0"/>
            <a:chExt cx="140071" cy="140071"/>
          </a:xfrm>
        </p:grpSpPr>
        <p:sp>
          <p:nvSpPr>
            <p:cNvPr id="11" name="Freeform 11"/>
            <p:cNvSpPr/>
            <p:nvPr/>
          </p:nvSpPr>
          <p:spPr>
            <a:xfrm>
              <a:off x="0" y="0"/>
              <a:ext cx="140071" cy="140071"/>
            </a:xfrm>
            <a:custGeom>
              <a:avLst/>
              <a:gdLst/>
              <a:ahLst/>
              <a:cxnLst/>
              <a:rect l="l" t="t" r="r" b="b"/>
              <a:pathLst>
                <a:path w="140071" h="140071">
                  <a:moveTo>
                    <a:pt x="0" y="0"/>
                  </a:moveTo>
                  <a:lnTo>
                    <a:pt x="140071" y="0"/>
                  </a:lnTo>
                  <a:lnTo>
                    <a:pt x="140071" y="140071"/>
                  </a:lnTo>
                  <a:lnTo>
                    <a:pt x="0" y="140071"/>
                  </a:lnTo>
                  <a:close/>
                </a:path>
              </a:pathLst>
            </a:custGeom>
            <a:solidFill>
              <a:srgbClr val="2B485F"/>
            </a:solidFill>
          </p:spPr>
        </p:sp>
        <p:sp>
          <p:nvSpPr>
            <p:cNvPr id="12" name="TextBox 12"/>
            <p:cNvSpPr txBox="1"/>
            <p:nvPr/>
          </p:nvSpPr>
          <p:spPr>
            <a:xfrm>
              <a:off x="0" y="-38100"/>
              <a:ext cx="140071" cy="178171"/>
            </a:xfrm>
            <a:prstGeom prst="rect">
              <a:avLst/>
            </a:prstGeom>
          </p:spPr>
          <p:txBody>
            <a:bodyPr lIns="63151" tIns="63151" rIns="63151" bIns="63151" rtlCol="0" anchor="ctr"/>
            <a:lstStyle/>
            <a:p>
              <a:pPr algn="ctr">
                <a:lnSpc>
                  <a:spcPts val="2659"/>
                </a:lnSpc>
              </a:pPr>
              <a:endParaRPr/>
            </a:p>
          </p:txBody>
        </p:sp>
      </p:grpSp>
      <p:sp>
        <p:nvSpPr>
          <p:cNvPr id="13" name="TextBox 13"/>
          <p:cNvSpPr txBox="1"/>
          <p:nvPr/>
        </p:nvSpPr>
        <p:spPr>
          <a:xfrm>
            <a:off x="16613559" y="9289704"/>
            <a:ext cx="645741" cy="531654"/>
          </a:xfrm>
          <a:prstGeom prst="rect">
            <a:avLst/>
          </a:prstGeom>
        </p:spPr>
        <p:txBody>
          <a:bodyPr lIns="0" tIns="0" rIns="0" bIns="0" rtlCol="0" anchor="t">
            <a:spAutoFit/>
          </a:bodyPr>
          <a:lstStyle/>
          <a:p>
            <a:pPr algn="ctr">
              <a:lnSpc>
                <a:spcPts val="4296"/>
              </a:lnSpc>
            </a:pPr>
            <a:r>
              <a:rPr lang="en-US" sz="3068">
                <a:solidFill>
                  <a:srgbClr val="F6FCFC"/>
                </a:solidFill>
                <a:latin typeface="Archivo Black"/>
                <a:ea typeface="Archivo Black"/>
                <a:cs typeface="Archivo Black"/>
                <a:sym typeface="Archivo Black"/>
              </a:rPr>
              <a:t>2</a:t>
            </a:r>
          </a:p>
        </p:txBody>
      </p:sp>
      <p:grpSp>
        <p:nvGrpSpPr>
          <p:cNvPr id="14" name="Group 14"/>
          <p:cNvGrpSpPr/>
          <p:nvPr/>
        </p:nvGrpSpPr>
        <p:grpSpPr>
          <a:xfrm>
            <a:off x="-1240984" y="9258300"/>
            <a:ext cx="4539369" cy="453936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4773392" y="172195"/>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3"/>
            <a:stretch>
              <a:fillRect/>
            </a:stretch>
          </a:blipFill>
        </p:spPr>
      </p:sp>
      <p:sp>
        <p:nvSpPr>
          <p:cNvPr id="18" name="Freeform 18"/>
          <p:cNvSpPr/>
          <p:nvPr/>
        </p:nvSpPr>
        <p:spPr>
          <a:xfrm>
            <a:off x="15723416" y="-347715"/>
            <a:ext cx="5166194" cy="1501633"/>
          </a:xfrm>
          <a:custGeom>
            <a:avLst/>
            <a:gdLst/>
            <a:ahLst/>
            <a:cxnLst/>
            <a:rect l="l" t="t" r="r" b="b"/>
            <a:pathLst>
              <a:path w="5166194" h="1501633">
                <a:moveTo>
                  <a:pt x="0" y="0"/>
                </a:moveTo>
                <a:lnTo>
                  <a:pt x="5166193" y="0"/>
                </a:lnTo>
                <a:lnTo>
                  <a:pt x="5166193" y="1501633"/>
                </a:lnTo>
                <a:lnTo>
                  <a:pt x="0" y="1501633"/>
                </a:lnTo>
                <a:lnTo>
                  <a:pt x="0" y="0"/>
                </a:lnTo>
                <a:close/>
              </a:path>
            </a:pathLst>
          </a:custGeom>
          <a:blipFill>
            <a:blip r:embed="rId4"/>
            <a:stretch>
              <a:fillRect l="-776"/>
            </a:stretch>
          </a:blipFill>
        </p:spPr>
      </p:sp>
      <p:sp>
        <p:nvSpPr>
          <p:cNvPr id="19" name="TextBox 19"/>
          <p:cNvSpPr txBox="1"/>
          <p:nvPr/>
        </p:nvSpPr>
        <p:spPr>
          <a:xfrm>
            <a:off x="2344861" y="3672437"/>
            <a:ext cx="13845664" cy="4397755"/>
          </a:xfrm>
          <a:prstGeom prst="rect">
            <a:avLst/>
          </a:prstGeom>
        </p:spPr>
        <p:txBody>
          <a:bodyPr lIns="0" tIns="0" rIns="0" bIns="0" rtlCol="0" anchor="t">
            <a:spAutoFit/>
          </a:bodyPr>
          <a:lstStyle/>
          <a:p>
            <a:pPr algn="just">
              <a:lnSpc>
                <a:spcPts val="5452"/>
              </a:lnSpc>
            </a:pPr>
            <a:r>
              <a:rPr lang="en-US" sz="2900" b="1">
                <a:solidFill>
                  <a:srgbClr val="000000"/>
                </a:solidFill>
                <a:latin typeface="Arimo Bold"/>
                <a:ea typeface="Arimo Bold"/>
                <a:cs typeface="Arimo Bold"/>
                <a:sym typeface="Arimo Bold"/>
              </a:rPr>
              <a:t>La gestion scolaire assure l’organisation des données essentielles d’un établissement, comme les étudiants, les enseignants et les modules, ainsi que le calcul des moyennes et la génération automatique des relevés de notes.</a:t>
            </a:r>
          </a:p>
          <a:p>
            <a:pPr algn="just">
              <a:lnSpc>
                <a:spcPts val="2668"/>
              </a:lnSpc>
            </a:pPr>
            <a:endParaRPr lang="en-US" sz="2900" b="1">
              <a:solidFill>
                <a:srgbClr val="000000"/>
              </a:solidFill>
              <a:latin typeface="Arimo Bold"/>
              <a:ea typeface="Arimo Bold"/>
              <a:cs typeface="Arimo Bold"/>
              <a:sym typeface="Arimo Bold"/>
            </a:endParaRPr>
          </a:p>
          <a:p>
            <a:pPr algn="just">
              <a:lnSpc>
                <a:spcPts val="5452"/>
              </a:lnSpc>
            </a:pPr>
            <a:r>
              <a:rPr lang="en-US" sz="2900" b="1">
                <a:solidFill>
                  <a:srgbClr val="000000"/>
                </a:solidFill>
                <a:latin typeface="Arimo Bold"/>
                <a:ea typeface="Arimo Bold"/>
                <a:cs typeface="Arimo Bold"/>
                <a:sym typeface="Arimo Bold"/>
              </a:rPr>
              <a:t> Elle vise à garantir un suivi structuré et une accessibilité fluide aux informations.</a:t>
            </a:r>
          </a:p>
          <a:p>
            <a:pPr algn="just">
              <a:lnSpc>
                <a:spcPts val="5452"/>
              </a:lnSpc>
            </a:pPr>
            <a:endParaRPr lang="en-US" sz="2900" b="1">
              <a:solidFill>
                <a:srgbClr val="000000"/>
              </a:solidFill>
              <a:latin typeface="Arimo Bold"/>
              <a:ea typeface="Arimo Bold"/>
              <a:cs typeface="Arimo Bold"/>
              <a:sym typeface="Arimo Bold"/>
            </a:endParaRPr>
          </a:p>
        </p:txBody>
      </p:sp>
      <p:sp>
        <p:nvSpPr>
          <p:cNvPr id="20" name="TextBox 20"/>
          <p:cNvSpPr txBox="1"/>
          <p:nvPr/>
        </p:nvSpPr>
        <p:spPr>
          <a:xfrm>
            <a:off x="1245691" y="1669619"/>
            <a:ext cx="2495239" cy="906146"/>
          </a:xfrm>
          <a:prstGeom prst="rect">
            <a:avLst/>
          </a:prstGeom>
        </p:spPr>
        <p:txBody>
          <a:bodyPr lIns="0" tIns="0" rIns="0" bIns="0" rtlCol="0" anchor="t">
            <a:spAutoFit/>
          </a:bodyPr>
          <a:lstStyle/>
          <a:p>
            <a:pPr algn="ctr">
              <a:lnSpc>
                <a:spcPts val="7279"/>
              </a:lnSpc>
              <a:spcBef>
                <a:spcPct val="0"/>
              </a:spcBef>
            </a:pPr>
            <a:r>
              <a:rPr lang="en-US" sz="5199">
                <a:solidFill>
                  <a:srgbClr val="2B485F"/>
                </a:solidFill>
                <a:latin typeface="Archivo Black"/>
                <a:ea typeface="Archivo Black"/>
                <a:cs typeface="Archivo Black"/>
                <a:sym typeface="Archivo Black"/>
              </a:rPr>
              <a:t>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6446997" cy="8229600"/>
            <a:chOff x="0" y="0"/>
            <a:chExt cx="4331719" cy="2167467"/>
          </a:xfrm>
        </p:grpSpPr>
        <p:sp>
          <p:nvSpPr>
            <p:cNvPr id="3" name="Freeform 3"/>
            <p:cNvSpPr/>
            <p:nvPr/>
          </p:nvSpPr>
          <p:spPr>
            <a:xfrm>
              <a:off x="0" y="0"/>
              <a:ext cx="4331719" cy="2167467"/>
            </a:xfrm>
            <a:custGeom>
              <a:avLst/>
              <a:gdLst/>
              <a:ahLst/>
              <a:cxnLst/>
              <a:rect l="l" t="t" r="r" b="b"/>
              <a:pathLst>
                <a:path w="4331719" h="2167467">
                  <a:moveTo>
                    <a:pt x="47072" y="0"/>
                  </a:moveTo>
                  <a:lnTo>
                    <a:pt x="4284647" y="0"/>
                  </a:lnTo>
                  <a:cubicBezTo>
                    <a:pt x="4310645" y="0"/>
                    <a:pt x="4331719" y="21075"/>
                    <a:pt x="4331719" y="47072"/>
                  </a:cubicBezTo>
                  <a:lnTo>
                    <a:pt x="4331719" y="2120395"/>
                  </a:lnTo>
                  <a:cubicBezTo>
                    <a:pt x="4331719" y="2146392"/>
                    <a:pt x="4310645" y="2167467"/>
                    <a:pt x="4284647" y="2167467"/>
                  </a:cubicBezTo>
                  <a:lnTo>
                    <a:pt x="47072" y="2167467"/>
                  </a:lnTo>
                  <a:cubicBezTo>
                    <a:pt x="34588" y="2167467"/>
                    <a:pt x="22615" y="2162507"/>
                    <a:pt x="13787" y="2153680"/>
                  </a:cubicBezTo>
                  <a:cubicBezTo>
                    <a:pt x="4959" y="2144852"/>
                    <a:pt x="0" y="2132879"/>
                    <a:pt x="0" y="2120395"/>
                  </a:cubicBezTo>
                  <a:lnTo>
                    <a:pt x="0" y="47072"/>
                  </a:lnTo>
                  <a:cubicBezTo>
                    <a:pt x="0" y="21075"/>
                    <a:pt x="21075" y="0"/>
                    <a:pt x="47072" y="0"/>
                  </a:cubicBezTo>
                  <a:close/>
                </a:path>
              </a:pathLst>
            </a:custGeom>
            <a:solidFill>
              <a:srgbClr val="F6FCFC"/>
            </a:solidFill>
            <a:ln cap="rnd">
              <a:noFill/>
              <a:prstDash val="solid"/>
              <a:round/>
            </a:ln>
          </p:spPr>
        </p:sp>
        <p:sp>
          <p:nvSpPr>
            <p:cNvPr id="4" name="TextBox 4"/>
            <p:cNvSpPr txBox="1"/>
            <p:nvPr/>
          </p:nvSpPr>
          <p:spPr>
            <a:xfrm>
              <a:off x="0" y="-47625"/>
              <a:ext cx="4331719" cy="2215092"/>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a:p>
              <a:pPr algn="ctr">
                <a:lnSpc>
                  <a:spcPts val="2659"/>
                </a:lnSpc>
              </a:pPr>
              <a:endParaRPr/>
            </a:p>
          </p:txBody>
        </p:sp>
      </p:grpSp>
      <p:grpSp>
        <p:nvGrpSpPr>
          <p:cNvPr id="5" name="Group 5"/>
          <p:cNvGrpSpPr/>
          <p:nvPr/>
        </p:nvGrpSpPr>
        <p:grpSpPr>
          <a:xfrm>
            <a:off x="860323" y="595376"/>
            <a:ext cx="11409442" cy="1734586"/>
            <a:chOff x="0" y="0"/>
            <a:chExt cx="2673143" cy="406400"/>
          </a:xfrm>
        </p:grpSpPr>
        <p:sp>
          <p:nvSpPr>
            <p:cNvPr id="6" name="Freeform 6"/>
            <p:cNvSpPr/>
            <p:nvPr/>
          </p:nvSpPr>
          <p:spPr>
            <a:xfrm>
              <a:off x="0" y="0"/>
              <a:ext cx="2673143" cy="406400"/>
            </a:xfrm>
            <a:custGeom>
              <a:avLst/>
              <a:gdLst/>
              <a:ahLst/>
              <a:cxnLst/>
              <a:rect l="l" t="t" r="r" b="b"/>
              <a:pathLst>
                <a:path w="2673143" h="406400">
                  <a:moveTo>
                    <a:pt x="2469943" y="0"/>
                  </a:moveTo>
                  <a:cubicBezTo>
                    <a:pt x="2582168" y="0"/>
                    <a:pt x="2673143" y="90976"/>
                    <a:pt x="2673143" y="203200"/>
                  </a:cubicBezTo>
                  <a:cubicBezTo>
                    <a:pt x="2673143" y="315424"/>
                    <a:pt x="2582168" y="406400"/>
                    <a:pt x="2469943" y="406400"/>
                  </a:cubicBezTo>
                  <a:lnTo>
                    <a:pt x="203200" y="406400"/>
                  </a:lnTo>
                  <a:cubicBezTo>
                    <a:pt x="90976" y="406400"/>
                    <a:pt x="0" y="315424"/>
                    <a:pt x="0" y="203200"/>
                  </a:cubicBezTo>
                  <a:cubicBezTo>
                    <a:pt x="0" y="90976"/>
                    <a:pt x="90976" y="0"/>
                    <a:pt x="203200" y="0"/>
                  </a:cubicBezTo>
                  <a:close/>
                </a:path>
              </a:pathLst>
            </a:custGeom>
            <a:solidFill>
              <a:srgbClr val="D5EFEF"/>
            </a:solidFill>
          </p:spPr>
        </p:sp>
        <p:sp>
          <p:nvSpPr>
            <p:cNvPr id="7" name="TextBox 7"/>
            <p:cNvSpPr txBox="1"/>
            <p:nvPr/>
          </p:nvSpPr>
          <p:spPr>
            <a:xfrm>
              <a:off x="0" y="-47625"/>
              <a:ext cx="2673143" cy="454025"/>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679124" y="415069"/>
            <a:ext cx="2099333" cy="2088807"/>
          </a:xfrm>
          <a:custGeom>
            <a:avLst/>
            <a:gdLst/>
            <a:ahLst/>
            <a:cxnLst/>
            <a:rect l="l" t="t" r="r" b="b"/>
            <a:pathLst>
              <a:path w="2099333" h="2088807">
                <a:moveTo>
                  <a:pt x="0" y="0"/>
                </a:moveTo>
                <a:lnTo>
                  <a:pt x="2099333" y="0"/>
                </a:lnTo>
                <a:lnTo>
                  <a:pt x="2099333" y="2088807"/>
                </a:lnTo>
                <a:lnTo>
                  <a:pt x="0" y="2088807"/>
                </a:lnTo>
                <a:lnTo>
                  <a:pt x="0" y="0"/>
                </a:lnTo>
                <a:close/>
              </a:path>
            </a:pathLst>
          </a:custGeom>
          <a:blipFill>
            <a:blip r:embed="rId2"/>
            <a:stretch>
              <a:fillRect t="-251" b="-251"/>
            </a:stretch>
          </a:blipFill>
        </p:spPr>
      </p:sp>
      <p:sp>
        <p:nvSpPr>
          <p:cNvPr id="9" name="Freeform 9"/>
          <p:cNvSpPr/>
          <p:nvPr/>
        </p:nvSpPr>
        <p:spPr>
          <a:xfrm>
            <a:off x="1518905" y="2728443"/>
            <a:ext cx="4964226" cy="5637764"/>
          </a:xfrm>
          <a:custGeom>
            <a:avLst/>
            <a:gdLst/>
            <a:ahLst/>
            <a:cxnLst/>
            <a:rect l="l" t="t" r="r" b="b"/>
            <a:pathLst>
              <a:path w="4964226" h="5637764">
                <a:moveTo>
                  <a:pt x="0" y="0"/>
                </a:moveTo>
                <a:lnTo>
                  <a:pt x="4964225" y="0"/>
                </a:lnTo>
                <a:lnTo>
                  <a:pt x="4964225" y="5637764"/>
                </a:lnTo>
                <a:lnTo>
                  <a:pt x="0" y="5637764"/>
                </a:lnTo>
                <a:lnTo>
                  <a:pt x="0" y="0"/>
                </a:lnTo>
                <a:close/>
              </a:path>
            </a:pathLst>
          </a:custGeom>
          <a:blipFill>
            <a:blip r:embed="rId3"/>
            <a:stretch>
              <a:fillRect/>
            </a:stretch>
          </a:blipFill>
        </p:spPr>
      </p:sp>
      <p:sp>
        <p:nvSpPr>
          <p:cNvPr id="10" name="TextBox 10"/>
          <p:cNvSpPr txBox="1"/>
          <p:nvPr/>
        </p:nvSpPr>
        <p:spPr>
          <a:xfrm>
            <a:off x="2778457" y="933682"/>
            <a:ext cx="11782865" cy="902669"/>
          </a:xfrm>
          <a:prstGeom prst="rect">
            <a:avLst/>
          </a:prstGeom>
        </p:spPr>
        <p:txBody>
          <a:bodyPr lIns="0" tIns="0" rIns="0" bIns="0" rtlCol="0" anchor="t">
            <a:spAutoFit/>
          </a:bodyPr>
          <a:lstStyle/>
          <a:p>
            <a:pPr marL="0" lvl="0" indent="0" algn="l">
              <a:lnSpc>
                <a:spcPts val="7351"/>
              </a:lnSpc>
              <a:spcBef>
                <a:spcPct val="0"/>
              </a:spcBef>
            </a:pPr>
            <a:r>
              <a:rPr lang="en-US" sz="5250">
                <a:solidFill>
                  <a:srgbClr val="2B485F"/>
                </a:solidFill>
                <a:latin typeface="Archivo Black"/>
                <a:ea typeface="Archivo Black"/>
                <a:cs typeface="Archivo Black"/>
                <a:sym typeface="Archivo Black"/>
              </a:rPr>
              <a:t>OBECTIFS DU PROJET </a:t>
            </a:r>
          </a:p>
        </p:txBody>
      </p:sp>
      <p:sp>
        <p:nvSpPr>
          <p:cNvPr id="11" name="TextBox 11"/>
          <p:cNvSpPr txBox="1"/>
          <p:nvPr/>
        </p:nvSpPr>
        <p:spPr>
          <a:xfrm>
            <a:off x="679124" y="924157"/>
            <a:ext cx="2099333" cy="873127"/>
          </a:xfrm>
          <a:prstGeom prst="rect">
            <a:avLst/>
          </a:prstGeom>
        </p:spPr>
        <p:txBody>
          <a:bodyPr lIns="0" tIns="0" rIns="0" bIns="0" rtlCol="0" anchor="t">
            <a:spAutoFit/>
          </a:bodyPr>
          <a:lstStyle/>
          <a:p>
            <a:pPr algn="ctr">
              <a:lnSpc>
                <a:spcPts val="6999"/>
              </a:lnSpc>
              <a:spcBef>
                <a:spcPct val="0"/>
              </a:spcBef>
            </a:pPr>
            <a:r>
              <a:rPr lang="en-US" sz="4999" b="1">
                <a:solidFill>
                  <a:srgbClr val="2B485F"/>
                </a:solidFill>
                <a:latin typeface="Arimo Bold"/>
                <a:ea typeface="Arimo Bold"/>
                <a:cs typeface="Arimo Bold"/>
                <a:sym typeface="Arimo Bold"/>
              </a:rPr>
              <a:t>04</a:t>
            </a:r>
          </a:p>
        </p:txBody>
      </p:sp>
      <p:sp>
        <p:nvSpPr>
          <p:cNvPr id="12" name="TextBox 12"/>
          <p:cNvSpPr txBox="1"/>
          <p:nvPr/>
        </p:nvSpPr>
        <p:spPr>
          <a:xfrm>
            <a:off x="6877496" y="2940980"/>
            <a:ext cx="10784540" cy="1308100"/>
          </a:xfrm>
          <a:prstGeom prst="rect">
            <a:avLst/>
          </a:prstGeom>
        </p:spPr>
        <p:txBody>
          <a:bodyPr lIns="0" tIns="0" rIns="0" bIns="0" rtlCol="0" anchor="t">
            <a:spAutoFit/>
          </a:bodyPr>
          <a:lstStyle/>
          <a:p>
            <a:pPr marL="539746" lvl="1" indent="-269873" algn="l">
              <a:lnSpc>
                <a:spcPts val="3499"/>
              </a:lnSpc>
              <a:buFont typeface="Arial"/>
              <a:buChar char="•"/>
            </a:pPr>
            <a:r>
              <a:rPr lang="en-US" sz="2499" b="1">
                <a:solidFill>
                  <a:srgbClr val="000000"/>
                </a:solidFill>
                <a:latin typeface="Arimo Bold"/>
                <a:ea typeface="Arimo Bold"/>
                <a:cs typeface="Arimo Bold"/>
                <a:sym typeface="Arimo Bold"/>
              </a:rPr>
              <a:t>Centralisation des Données relatives aux étudiants, modules, moyenne et résultats.</a:t>
            </a:r>
          </a:p>
          <a:p>
            <a:pPr algn="l">
              <a:lnSpc>
                <a:spcPts val="3499"/>
              </a:lnSpc>
            </a:pPr>
            <a:endParaRPr lang="en-US" sz="2499" b="1">
              <a:solidFill>
                <a:srgbClr val="000000"/>
              </a:solidFill>
              <a:latin typeface="Arimo Bold"/>
              <a:ea typeface="Arimo Bold"/>
              <a:cs typeface="Arimo Bold"/>
              <a:sym typeface="Arimo Bold"/>
            </a:endParaRPr>
          </a:p>
        </p:txBody>
      </p:sp>
      <p:sp>
        <p:nvSpPr>
          <p:cNvPr id="13" name="TextBox 13"/>
          <p:cNvSpPr txBox="1"/>
          <p:nvPr/>
        </p:nvSpPr>
        <p:spPr>
          <a:xfrm>
            <a:off x="6877496" y="4191930"/>
            <a:ext cx="10264814" cy="1308100"/>
          </a:xfrm>
          <a:prstGeom prst="rect">
            <a:avLst/>
          </a:prstGeom>
        </p:spPr>
        <p:txBody>
          <a:bodyPr lIns="0" tIns="0" rIns="0" bIns="0" rtlCol="0" anchor="t">
            <a:spAutoFit/>
          </a:bodyPr>
          <a:lstStyle/>
          <a:p>
            <a:pPr marL="539746" lvl="1" indent="-269873" algn="l">
              <a:lnSpc>
                <a:spcPts val="3499"/>
              </a:lnSpc>
              <a:buFont typeface="Arial"/>
              <a:buChar char="•"/>
            </a:pPr>
            <a:r>
              <a:rPr lang="en-US" sz="2499" b="1">
                <a:solidFill>
                  <a:srgbClr val="000000"/>
                </a:solidFill>
                <a:latin typeface="Arimo Bold"/>
                <a:ea typeface="Arimo Bold"/>
                <a:cs typeface="Arimo Bold"/>
                <a:sym typeface="Arimo Bold"/>
              </a:rPr>
              <a:t>Simplification des Tâches Administratives grâce à des fonctionnalités CRUD </a:t>
            </a:r>
          </a:p>
          <a:p>
            <a:pPr algn="ctr">
              <a:lnSpc>
                <a:spcPts val="3499"/>
              </a:lnSpc>
              <a:spcBef>
                <a:spcPct val="0"/>
              </a:spcBef>
            </a:pPr>
            <a:endParaRPr lang="en-US" sz="2499" b="1">
              <a:solidFill>
                <a:srgbClr val="000000"/>
              </a:solidFill>
              <a:latin typeface="Arimo Bold"/>
              <a:ea typeface="Arimo Bold"/>
              <a:cs typeface="Arimo Bold"/>
              <a:sym typeface="Arimo Bold"/>
            </a:endParaRPr>
          </a:p>
        </p:txBody>
      </p:sp>
      <p:sp>
        <p:nvSpPr>
          <p:cNvPr id="14" name="TextBox 14"/>
          <p:cNvSpPr txBox="1"/>
          <p:nvPr/>
        </p:nvSpPr>
        <p:spPr>
          <a:xfrm>
            <a:off x="6877496" y="5442881"/>
            <a:ext cx="8654660" cy="431800"/>
          </a:xfrm>
          <a:prstGeom prst="rect">
            <a:avLst/>
          </a:prstGeom>
        </p:spPr>
        <p:txBody>
          <a:bodyPr lIns="0" tIns="0" rIns="0" bIns="0" rtlCol="0" anchor="t">
            <a:spAutoFit/>
          </a:bodyPr>
          <a:lstStyle/>
          <a:p>
            <a:pPr marL="539746" lvl="1" indent="-269873" algn="ctr">
              <a:lnSpc>
                <a:spcPts val="3499"/>
              </a:lnSpc>
              <a:buFont typeface="Arial"/>
              <a:buChar char="•"/>
            </a:pPr>
            <a:r>
              <a:rPr lang="en-US" sz="2499" b="1">
                <a:solidFill>
                  <a:srgbClr val="000000"/>
                </a:solidFill>
                <a:latin typeface="Arimo Bold"/>
                <a:ea typeface="Arimo Bold"/>
                <a:cs typeface="Arimo Bold"/>
                <a:sym typeface="Arimo Bold"/>
              </a:rPr>
              <a:t>Offrir un suivi clair et en temps réel des interventions</a:t>
            </a:r>
          </a:p>
        </p:txBody>
      </p:sp>
      <p:sp>
        <p:nvSpPr>
          <p:cNvPr id="15" name="TextBox 15"/>
          <p:cNvSpPr txBox="1"/>
          <p:nvPr/>
        </p:nvSpPr>
        <p:spPr>
          <a:xfrm>
            <a:off x="6914631" y="6477465"/>
            <a:ext cx="10190544" cy="1746250"/>
          </a:xfrm>
          <a:prstGeom prst="rect">
            <a:avLst/>
          </a:prstGeom>
        </p:spPr>
        <p:txBody>
          <a:bodyPr lIns="0" tIns="0" rIns="0" bIns="0" rtlCol="0" anchor="t">
            <a:spAutoFit/>
          </a:bodyPr>
          <a:lstStyle/>
          <a:p>
            <a:pPr marL="539746" lvl="1" indent="-269873" algn="l">
              <a:lnSpc>
                <a:spcPts val="3499"/>
              </a:lnSpc>
              <a:buFont typeface="Arial"/>
              <a:buChar char="•"/>
            </a:pPr>
            <a:r>
              <a:rPr lang="en-US" sz="2499" b="1">
                <a:solidFill>
                  <a:srgbClr val="000000"/>
                </a:solidFill>
                <a:latin typeface="Arimo Bold"/>
                <a:ea typeface="Arimo Bold"/>
                <a:cs typeface="Arimo Bold"/>
                <a:sym typeface="Arimo Bold"/>
              </a:rPr>
              <a:t>Accès Rapide et Transparent aux Informations les étudiants et les administrateurs.</a:t>
            </a:r>
          </a:p>
          <a:p>
            <a:pPr algn="ctr">
              <a:lnSpc>
                <a:spcPts val="3499"/>
              </a:lnSpc>
            </a:pPr>
            <a:endParaRPr lang="en-US" sz="2499" b="1">
              <a:solidFill>
                <a:srgbClr val="000000"/>
              </a:solidFill>
              <a:latin typeface="Arimo Bold"/>
              <a:ea typeface="Arimo Bold"/>
              <a:cs typeface="Arimo Bold"/>
              <a:sym typeface="Arimo Bold"/>
            </a:endParaRPr>
          </a:p>
          <a:p>
            <a:pPr marL="539746" lvl="1" indent="-269873" algn="l">
              <a:lnSpc>
                <a:spcPts val="3499"/>
              </a:lnSpc>
              <a:buFont typeface="Arial"/>
              <a:buChar char="•"/>
            </a:pPr>
            <a:r>
              <a:rPr lang="en-US" sz="2499" b="1">
                <a:solidFill>
                  <a:srgbClr val="000000"/>
                </a:solidFill>
                <a:latin typeface="Arimo Bold"/>
                <a:ea typeface="Arimo Bold"/>
                <a:cs typeface="Arimo Bold"/>
                <a:sym typeface="Arimo Bold"/>
              </a:rPr>
              <a:t>Sécurité des Données.</a:t>
            </a:r>
          </a:p>
        </p:txBody>
      </p:sp>
      <p:grpSp>
        <p:nvGrpSpPr>
          <p:cNvPr id="16" name="Group 16"/>
          <p:cNvGrpSpPr/>
          <p:nvPr/>
        </p:nvGrpSpPr>
        <p:grpSpPr>
          <a:xfrm>
            <a:off x="16598163" y="9258300"/>
            <a:ext cx="661137" cy="661137"/>
            <a:chOff x="0" y="0"/>
            <a:chExt cx="140071" cy="140071"/>
          </a:xfrm>
        </p:grpSpPr>
        <p:sp>
          <p:nvSpPr>
            <p:cNvPr id="17" name="Freeform 17"/>
            <p:cNvSpPr/>
            <p:nvPr/>
          </p:nvSpPr>
          <p:spPr>
            <a:xfrm>
              <a:off x="0" y="0"/>
              <a:ext cx="140071" cy="140071"/>
            </a:xfrm>
            <a:custGeom>
              <a:avLst/>
              <a:gdLst/>
              <a:ahLst/>
              <a:cxnLst/>
              <a:rect l="l" t="t" r="r" b="b"/>
              <a:pathLst>
                <a:path w="140071" h="140071">
                  <a:moveTo>
                    <a:pt x="0" y="0"/>
                  </a:moveTo>
                  <a:lnTo>
                    <a:pt x="140071" y="0"/>
                  </a:lnTo>
                  <a:lnTo>
                    <a:pt x="140071" y="140071"/>
                  </a:lnTo>
                  <a:lnTo>
                    <a:pt x="0" y="140071"/>
                  </a:lnTo>
                  <a:close/>
                </a:path>
              </a:pathLst>
            </a:custGeom>
            <a:solidFill>
              <a:srgbClr val="2B485F"/>
            </a:solidFill>
          </p:spPr>
        </p:sp>
        <p:sp>
          <p:nvSpPr>
            <p:cNvPr id="18" name="TextBox 18"/>
            <p:cNvSpPr txBox="1"/>
            <p:nvPr/>
          </p:nvSpPr>
          <p:spPr>
            <a:xfrm>
              <a:off x="0" y="-38100"/>
              <a:ext cx="140071" cy="178171"/>
            </a:xfrm>
            <a:prstGeom prst="rect">
              <a:avLst/>
            </a:prstGeom>
          </p:spPr>
          <p:txBody>
            <a:bodyPr lIns="63151" tIns="63151" rIns="63151" bIns="63151" rtlCol="0" anchor="ctr"/>
            <a:lstStyle/>
            <a:p>
              <a:pPr algn="ctr">
                <a:lnSpc>
                  <a:spcPts val="2659"/>
                </a:lnSpc>
              </a:pPr>
              <a:endParaRPr/>
            </a:p>
          </p:txBody>
        </p:sp>
      </p:grpSp>
      <p:sp>
        <p:nvSpPr>
          <p:cNvPr id="19" name="TextBox 19"/>
          <p:cNvSpPr txBox="1"/>
          <p:nvPr/>
        </p:nvSpPr>
        <p:spPr>
          <a:xfrm>
            <a:off x="16613559" y="9289704"/>
            <a:ext cx="645741" cy="531654"/>
          </a:xfrm>
          <a:prstGeom prst="rect">
            <a:avLst/>
          </a:prstGeom>
        </p:spPr>
        <p:txBody>
          <a:bodyPr lIns="0" tIns="0" rIns="0" bIns="0" rtlCol="0" anchor="t">
            <a:spAutoFit/>
          </a:bodyPr>
          <a:lstStyle/>
          <a:p>
            <a:pPr algn="ctr">
              <a:lnSpc>
                <a:spcPts val="4296"/>
              </a:lnSpc>
            </a:pPr>
            <a:r>
              <a:rPr lang="en-US" sz="3068">
                <a:solidFill>
                  <a:srgbClr val="F6FCFC"/>
                </a:solidFill>
                <a:latin typeface="Archivo Black"/>
                <a:ea typeface="Archivo Black"/>
                <a:cs typeface="Archivo Black"/>
                <a:sym typeface="Archivo Black"/>
              </a:rPr>
              <a:t>6</a:t>
            </a:r>
          </a:p>
        </p:txBody>
      </p:sp>
      <p:grpSp>
        <p:nvGrpSpPr>
          <p:cNvPr id="20" name="Group 20"/>
          <p:cNvGrpSpPr/>
          <p:nvPr/>
        </p:nvGrpSpPr>
        <p:grpSpPr>
          <a:xfrm>
            <a:off x="-1240984" y="9258300"/>
            <a:ext cx="4539369" cy="4539369"/>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3" name="Freeform 23"/>
          <p:cNvSpPr/>
          <p:nvPr/>
        </p:nvSpPr>
        <p:spPr>
          <a:xfrm>
            <a:off x="14773392" y="172195"/>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4"/>
            <a:stretch>
              <a:fillRect/>
            </a:stretch>
          </a:blipFill>
        </p:spPr>
      </p:sp>
      <p:sp>
        <p:nvSpPr>
          <p:cNvPr id="24" name="Freeform 24"/>
          <p:cNvSpPr/>
          <p:nvPr/>
        </p:nvSpPr>
        <p:spPr>
          <a:xfrm>
            <a:off x="15723416" y="-347715"/>
            <a:ext cx="5166194" cy="1501633"/>
          </a:xfrm>
          <a:custGeom>
            <a:avLst/>
            <a:gdLst/>
            <a:ahLst/>
            <a:cxnLst/>
            <a:rect l="l" t="t" r="r" b="b"/>
            <a:pathLst>
              <a:path w="5166194" h="1501633">
                <a:moveTo>
                  <a:pt x="0" y="0"/>
                </a:moveTo>
                <a:lnTo>
                  <a:pt x="5166193" y="0"/>
                </a:lnTo>
                <a:lnTo>
                  <a:pt x="5166193" y="1501633"/>
                </a:lnTo>
                <a:lnTo>
                  <a:pt x="0" y="1501633"/>
                </a:lnTo>
                <a:lnTo>
                  <a:pt x="0" y="0"/>
                </a:lnTo>
                <a:close/>
              </a:path>
            </a:pathLst>
          </a:custGeom>
          <a:blipFill>
            <a:blip r:embed="rId5"/>
            <a:stretch>
              <a:fillRect l="-776"/>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2503876"/>
            <a:ext cx="16857322" cy="7899281"/>
            <a:chOff x="0" y="0"/>
            <a:chExt cx="4439789" cy="2080469"/>
          </a:xfrm>
        </p:grpSpPr>
        <p:sp>
          <p:nvSpPr>
            <p:cNvPr id="3" name="Freeform 3"/>
            <p:cNvSpPr/>
            <p:nvPr/>
          </p:nvSpPr>
          <p:spPr>
            <a:xfrm>
              <a:off x="0" y="0"/>
              <a:ext cx="4439789" cy="2080469"/>
            </a:xfrm>
            <a:custGeom>
              <a:avLst/>
              <a:gdLst/>
              <a:ahLst/>
              <a:cxnLst/>
              <a:rect l="l" t="t" r="r" b="b"/>
              <a:pathLst>
                <a:path w="4439789" h="2080469">
                  <a:moveTo>
                    <a:pt x="45926" y="0"/>
                  </a:moveTo>
                  <a:lnTo>
                    <a:pt x="4393862" y="0"/>
                  </a:lnTo>
                  <a:cubicBezTo>
                    <a:pt x="4419227" y="0"/>
                    <a:pt x="4439789" y="20562"/>
                    <a:pt x="4439789" y="45926"/>
                  </a:cubicBezTo>
                  <a:lnTo>
                    <a:pt x="4439789" y="2034543"/>
                  </a:lnTo>
                  <a:cubicBezTo>
                    <a:pt x="4439789" y="2046723"/>
                    <a:pt x="4434950" y="2058405"/>
                    <a:pt x="4426337" y="2067018"/>
                  </a:cubicBezTo>
                  <a:cubicBezTo>
                    <a:pt x="4417725" y="2075630"/>
                    <a:pt x="4406043" y="2080469"/>
                    <a:pt x="4393862" y="2080469"/>
                  </a:cubicBezTo>
                  <a:lnTo>
                    <a:pt x="45926" y="2080469"/>
                  </a:lnTo>
                  <a:cubicBezTo>
                    <a:pt x="33746" y="2080469"/>
                    <a:pt x="22064" y="2075630"/>
                    <a:pt x="13451" y="2067018"/>
                  </a:cubicBezTo>
                  <a:cubicBezTo>
                    <a:pt x="4839" y="2058405"/>
                    <a:pt x="0" y="2046723"/>
                    <a:pt x="0" y="2034543"/>
                  </a:cubicBezTo>
                  <a:lnTo>
                    <a:pt x="0" y="45926"/>
                  </a:lnTo>
                  <a:cubicBezTo>
                    <a:pt x="0" y="33746"/>
                    <a:pt x="4839" y="22064"/>
                    <a:pt x="13451" y="13451"/>
                  </a:cubicBezTo>
                  <a:cubicBezTo>
                    <a:pt x="22064" y="4839"/>
                    <a:pt x="33746" y="0"/>
                    <a:pt x="45926" y="0"/>
                  </a:cubicBezTo>
                  <a:close/>
                </a:path>
              </a:pathLst>
            </a:custGeom>
            <a:solidFill>
              <a:srgbClr val="F6FCFC"/>
            </a:solidFill>
            <a:ln cap="rnd">
              <a:noFill/>
              <a:prstDash val="solid"/>
              <a:round/>
            </a:ln>
          </p:spPr>
        </p:sp>
        <p:sp>
          <p:nvSpPr>
            <p:cNvPr id="4" name="TextBox 4"/>
            <p:cNvSpPr txBox="1"/>
            <p:nvPr/>
          </p:nvSpPr>
          <p:spPr>
            <a:xfrm>
              <a:off x="0" y="-66675"/>
              <a:ext cx="4439789" cy="2147144"/>
            </a:xfrm>
            <a:prstGeom prst="rect">
              <a:avLst/>
            </a:prstGeom>
          </p:spPr>
          <p:txBody>
            <a:bodyPr lIns="127000" tIns="127000" rIns="127000" bIns="127000" rtlCol="0" anchor="ctr"/>
            <a:lstStyle/>
            <a:p>
              <a:pPr algn="l">
                <a:lnSpc>
                  <a:spcPts val="3807"/>
                </a:lnSpc>
              </a:pPr>
              <a:r>
                <a:rPr lang="en-US" sz="2799" b="1">
                  <a:solidFill>
                    <a:srgbClr val="000000"/>
                  </a:solidFill>
                  <a:latin typeface="Arimo Bold"/>
                  <a:ea typeface="Arimo Bold"/>
                  <a:cs typeface="Arimo Bold"/>
                  <a:sym typeface="Arimo Bold"/>
                </a:rPr>
                <a:t>Authentification : </a:t>
              </a:r>
              <a:r>
                <a:rPr lang="en-US" sz="2799">
                  <a:solidFill>
                    <a:srgbClr val="000000"/>
                  </a:solidFill>
                  <a:latin typeface="Arimo"/>
                  <a:ea typeface="Arimo"/>
                  <a:cs typeface="Arimo"/>
                  <a:sym typeface="Arimo"/>
                </a:rPr>
                <a:t>pour assurer la securité du system.</a:t>
              </a:r>
            </a:p>
            <a:p>
              <a:pPr algn="l">
                <a:lnSpc>
                  <a:spcPts val="3807"/>
                </a:lnSpc>
              </a:pPr>
              <a:endParaRPr lang="en-US" sz="2799">
                <a:solidFill>
                  <a:srgbClr val="000000"/>
                </a:solidFill>
                <a:latin typeface="Arimo"/>
                <a:ea typeface="Arimo"/>
                <a:cs typeface="Arimo"/>
                <a:sym typeface="Arimo"/>
              </a:endParaRPr>
            </a:p>
            <a:p>
              <a:pPr algn="l">
                <a:lnSpc>
                  <a:spcPts val="3807"/>
                </a:lnSpc>
              </a:pPr>
              <a:r>
                <a:rPr lang="en-US" sz="2799" b="1">
                  <a:solidFill>
                    <a:srgbClr val="000000"/>
                  </a:solidFill>
                  <a:latin typeface="Arimo Bold"/>
                  <a:ea typeface="Arimo Bold"/>
                  <a:cs typeface="Arimo Bold"/>
                  <a:sym typeface="Arimo Bold"/>
                </a:rPr>
                <a:t>Gestion des étudiants :</a:t>
              </a:r>
              <a:r>
                <a:rPr lang="en-US" sz="2799">
                  <a:solidFill>
                    <a:srgbClr val="000000"/>
                  </a:solidFill>
                  <a:latin typeface="Arimo"/>
                  <a:ea typeface="Arimo"/>
                  <a:cs typeface="Arimo"/>
                  <a:sym typeface="Arimo"/>
                </a:rPr>
                <a:t> Ajouter, modifier, supprimer les étudiants, affecter des modules aux étudiants, consulter les modules associés et consulter les informations détaillées des étudiants.</a:t>
              </a:r>
            </a:p>
            <a:p>
              <a:pPr algn="l">
                <a:lnSpc>
                  <a:spcPts val="3807"/>
                </a:lnSpc>
              </a:pPr>
              <a:endParaRPr lang="en-US" sz="2799">
                <a:solidFill>
                  <a:srgbClr val="000000"/>
                </a:solidFill>
                <a:latin typeface="Arimo"/>
                <a:ea typeface="Arimo"/>
                <a:cs typeface="Arimo"/>
                <a:sym typeface="Arimo"/>
              </a:endParaRPr>
            </a:p>
            <a:p>
              <a:pPr algn="l">
                <a:lnSpc>
                  <a:spcPts val="3807"/>
                </a:lnSpc>
              </a:pPr>
              <a:r>
                <a:rPr lang="en-US" sz="2799" b="1">
                  <a:solidFill>
                    <a:srgbClr val="000000"/>
                  </a:solidFill>
                  <a:latin typeface="Arimo Bold"/>
                  <a:ea typeface="Arimo Bold"/>
                  <a:cs typeface="Arimo Bold"/>
                  <a:sym typeface="Arimo Bold"/>
                </a:rPr>
                <a:t>Gestion des modules :</a:t>
              </a:r>
              <a:r>
                <a:rPr lang="en-US" sz="2799">
                  <a:solidFill>
                    <a:srgbClr val="000000"/>
                  </a:solidFill>
                  <a:latin typeface="Arimo"/>
                  <a:ea typeface="Arimo"/>
                  <a:cs typeface="Arimo"/>
                  <a:sym typeface="Arimo"/>
                </a:rPr>
                <a:t> Ajouter, modifier, supprimer et consulter les modules.</a:t>
              </a:r>
            </a:p>
            <a:p>
              <a:pPr algn="l">
                <a:lnSpc>
                  <a:spcPts val="3807"/>
                </a:lnSpc>
              </a:pPr>
              <a:endParaRPr lang="en-US" sz="2799">
                <a:solidFill>
                  <a:srgbClr val="000000"/>
                </a:solidFill>
                <a:latin typeface="Arimo"/>
                <a:ea typeface="Arimo"/>
                <a:cs typeface="Arimo"/>
                <a:sym typeface="Arimo"/>
              </a:endParaRPr>
            </a:p>
            <a:p>
              <a:pPr algn="l">
                <a:lnSpc>
                  <a:spcPts val="3807"/>
                </a:lnSpc>
              </a:pPr>
              <a:r>
                <a:rPr lang="en-US" sz="2799" b="1">
                  <a:solidFill>
                    <a:srgbClr val="000000"/>
                  </a:solidFill>
                  <a:latin typeface="Arimo Bold"/>
                  <a:ea typeface="Arimo Bold"/>
                  <a:cs typeface="Arimo Bold"/>
                  <a:sym typeface="Arimo Bold"/>
                </a:rPr>
                <a:t>Gestion des enseignants :</a:t>
              </a:r>
              <a:r>
                <a:rPr lang="en-US" sz="2799">
                  <a:solidFill>
                    <a:srgbClr val="000000"/>
                  </a:solidFill>
                  <a:latin typeface="Arimo"/>
                  <a:ea typeface="Arimo"/>
                  <a:cs typeface="Arimo"/>
                  <a:sym typeface="Arimo"/>
                </a:rPr>
                <a:t> Ajouter, modifier, supprimer et consulter les informations des enseignants.</a:t>
              </a:r>
            </a:p>
            <a:p>
              <a:pPr algn="l">
                <a:lnSpc>
                  <a:spcPts val="3807"/>
                </a:lnSpc>
              </a:pPr>
              <a:endParaRPr lang="en-US" sz="2799">
                <a:solidFill>
                  <a:srgbClr val="000000"/>
                </a:solidFill>
                <a:latin typeface="Arimo"/>
                <a:ea typeface="Arimo"/>
                <a:cs typeface="Arimo"/>
                <a:sym typeface="Arimo"/>
              </a:endParaRPr>
            </a:p>
            <a:p>
              <a:pPr algn="l">
                <a:lnSpc>
                  <a:spcPts val="3807"/>
                </a:lnSpc>
              </a:pPr>
              <a:r>
                <a:rPr lang="en-US" sz="2799" b="1">
                  <a:solidFill>
                    <a:srgbClr val="000000"/>
                  </a:solidFill>
                  <a:latin typeface="Arimo Bold"/>
                  <a:ea typeface="Arimo Bold"/>
                  <a:cs typeface="Arimo Bold"/>
                  <a:sym typeface="Arimo Bold"/>
                </a:rPr>
                <a:t>Calcul des moyennes : </a:t>
              </a:r>
              <a:r>
                <a:rPr lang="en-US" sz="2799">
                  <a:solidFill>
                    <a:srgbClr val="000000"/>
                  </a:solidFill>
                  <a:latin typeface="Arimo"/>
                  <a:ea typeface="Arimo"/>
                  <a:cs typeface="Arimo"/>
                  <a:sym typeface="Arimo"/>
                </a:rPr>
                <a:t>Calcul automatique des moyennes par module et de la moyenne générale.</a:t>
              </a:r>
            </a:p>
            <a:p>
              <a:pPr algn="l">
                <a:lnSpc>
                  <a:spcPts val="3807"/>
                </a:lnSpc>
              </a:pPr>
              <a:endParaRPr lang="en-US" sz="2799">
                <a:solidFill>
                  <a:srgbClr val="000000"/>
                </a:solidFill>
                <a:latin typeface="Arimo"/>
                <a:ea typeface="Arimo"/>
                <a:cs typeface="Arimo"/>
                <a:sym typeface="Arimo"/>
              </a:endParaRPr>
            </a:p>
            <a:p>
              <a:pPr algn="l">
                <a:lnSpc>
                  <a:spcPts val="3807"/>
                </a:lnSpc>
              </a:pPr>
              <a:r>
                <a:rPr lang="en-US" sz="2799" b="1">
                  <a:solidFill>
                    <a:srgbClr val="000000"/>
                  </a:solidFill>
                  <a:latin typeface="Arimo Bold"/>
                  <a:ea typeface="Arimo Bold"/>
                  <a:cs typeface="Arimo Bold"/>
                  <a:sym typeface="Arimo Bold"/>
                </a:rPr>
                <a:t>Gestion des mentions : </a:t>
              </a:r>
              <a:r>
                <a:rPr lang="en-US" sz="2799">
                  <a:solidFill>
                    <a:srgbClr val="000000"/>
                  </a:solidFill>
                  <a:latin typeface="Arimo"/>
                  <a:ea typeface="Arimo"/>
                  <a:cs typeface="Arimo"/>
                  <a:sym typeface="Arimo"/>
                </a:rPr>
                <a:t>Attribution automatique des mentions selon la moyenne générale.</a:t>
              </a:r>
            </a:p>
            <a:p>
              <a:pPr algn="l">
                <a:lnSpc>
                  <a:spcPts val="3807"/>
                </a:lnSpc>
              </a:pPr>
              <a:endParaRPr lang="en-US" sz="2799">
                <a:solidFill>
                  <a:srgbClr val="000000"/>
                </a:solidFill>
                <a:latin typeface="Arimo"/>
                <a:ea typeface="Arimo"/>
                <a:cs typeface="Arimo"/>
                <a:sym typeface="Arimo"/>
              </a:endParaRPr>
            </a:p>
            <a:p>
              <a:pPr algn="l">
                <a:lnSpc>
                  <a:spcPts val="3807"/>
                </a:lnSpc>
              </a:pPr>
              <a:r>
                <a:rPr lang="en-US" sz="2799" b="1">
                  <a:solidFill>
                    <a:srgbClr val="000000"/>
                  </a:solidFill>
                  <a:latin typeface="Arimo Bold"/>
                  <a:ea typeface="Arimo Bold"/>
                  <a:cs typeface="Arimo Bold"/>
                  <a:sym typeface="Arimo Bold"/>
                </a:rPr>
                <a:t>Génération des relevés de notes : </a:t>
              </a:r>
              <a:r>
                <a:rPr lang="en-US" sz="2799">
                  <a:solidFill>
                    <a:srgbClr val="000000"/>
                  </a:solidFill>
                  <a:latin typeface="Arimo"/>
                  <a:ea typeface="Arimo"/>
                  <a:cs typeface="Arimo"/>
                  <a:sym typeface="Arimo"/>
                </a:rPr>
                <a:t>Générer et imprimer les relevés de notes des étudiants.</a:t>
              </a:r>
            </a:p>
            <a:p>
              <a:pPr algn="l">
                <a:lnSpc>
                  <a:spcPts val="3807"/>
                </a:lnSpc>
              </a:pPr>
              <a:endParaRPr lang="en-US" sz="2799">
                <a:solidFill>
                  <a:srgbClr val="000000"/>
                </a:solidFill>
                <a:latin typeface="Arimo"/>
                <a:ea typeface="Arimo"/>
                <a:cs typeface="Arimo"/>
                <a:sym typeface="Arimo"/>
              </a:endParaRPr>
            </a:p>
            <a:p>
              <a:pPr algn="l">
                <a:lnSpc>
                  <a:spcPts val="3807"/>
                </a:lnSpc>
              </a:pPr>
              <a:endParaRPr lang="en-US" sz="2799">
                <a:solidFill>
                  <a:srgbClr val="000000"/>
                </a:solidFill>
                <a:latin typeface="Arimo"/>
                <a:ea typeface="Arimo"/>
                <a:cs typeface="Arimo"/>
                <a:sym typeface="Arimo"/>
              </a:endParaRPr>
            </a:p>
          </p:txBody>
        </p:sp>
      </p:grpSp>
      <p:grpSp>
        <p:nvGrpSpPr>
          <p:cNvPr id="5" name="Group 5"/>
          <p:cNvGrpSpPr/>
          <p:nvPr/>
        </p:nvGrpSpPr>
        <p:grpSpPr>
          <a:xfrm>
            <a:off x="679124" y="592179"/>
            <a:ext cx="10438407" cy="1734586"/>
            <a:chOff x="0" y="0"/>
            <a:chExt cx="2445638" cy="406400"/>
          </a:xfrm>
        </p:grpSpPr>
        <p:sp>
          <p:nvSpPr>
            <p:cNvPr id="6" name="Freeform 6"/>
            <p:cNvSpPr/>
            <p:nvPr/>
          </p:nvSpPr>
          <p:spPr>
            <a:xfrm>
              <a:off x="0" y="0"/>
              <a:ext cx="2445638" cy="406400"/>
            </a:xfrm>
            <a:custGeom>
              <a:avLst/>
              <a:gdLst/>
              <a:ahLst/>
              <a:cxnLst/>
              <a:rect l="l" t="t" r="r" b="b"/>
              <a:pathLst>
                <a:path w="2445638" h="406400">
                  <a:moveTo>
                    <a:pt x="2242438" y="0"/>
                  </a:moveTo>
                  <a:cubicBezTo>
                    <a:pt x="2354662" y="0"/>
                    <a:pt x="2445638" y="90976"/>
                    <a:pt x="2445638" y="203200"/>
                  </a:cubicBezTo>
                  <a:cubicBezTo>
                    <a:pt x="2445638" y="315424"/>
                    <a:pt x="2354662" y="406400"/>
                    <a:pt x="2242438" y="406400"/>
                  </a:cubicBezTo>
                  <a:lnTo>
                    <a:pt x="203200" y="406400"/>
                  </a:lnTo>
                  <a:cubicBezTo>
                    <a:pt x="90976" y="406400"/>
                    <a:pt x="0" y="315424"/>
                    <a:pt x="0" y="203200"/>
                  </a:cubicBezTo>
                  <a:cubicBezTo>
                    <a:pt x="0" y="90976"/>
                    <a:pt x="90976" y="0"/>
                    <a:pt x="203200" y="0"/>
                  </a:cubicBezTo>
                  <a:close/>
                </a:path>
              </a:pathLst>
            </a:custGeom>
            <a:solidFill>
              <a:srgbClr val="D5EFEF"/>
            </a:solidFill>
          </p:spPr>
        </p:sp>
        <p:sp>
          <p:nvSpPr>
            <p:cNvPr id="7" name="TextBox 7"/>
            <p:cNvSpPr txBox="1"/>
            <p:nvPr/>
          </p:nvSpPr>
          <p:spPr>
            <a:xfrm>
              <a:off x="0" y="-104775"/>
              <a:ext cx="2445638" cy="511175"/>
            </a:xfrm>
            <a:prstGeom prst="rect">
              <a:avLst/>
            </a:prstGeom>
          </p:spPr>
          <p:txBody>
            <a:bodyPr lIns="50800" tIns="50800" rIns="50800" bIns="50800" rtlCol="0" anchor="ctr"/>
            <a:lstStyle/>
            <a:p>
              <a:pPr algn="l">
                <a:lnSpc>
                  <a:spcPts val="6999"/>
                </a:lnSpc>
              </a:pPr>
              <a:r>
                <a:rPr lang="en-US" sz="4999">
                  <a:solidFill>
                    <a:srgbClr val="2B485F"/>
                  </a:solidFill>
                  <a:latin typeface="Archivo Black"/>
                  <a:ea typeface="Archivo Black"/>
                  <a:cs typeface="Archivo Black"/>
                  <a:sym typeface="Archivo Black"/>
                </a:rPr>
                <a:t>           FONCTIONNALITÉS</a:t>
              </a:r>
            </a:p>
          </p:txBody>
        </p:sp>
      </p:grpSp>
      <p:sp>
        <p:nvSpPr>
          <p:cNvPr id="8" name="Freeform 8"/>
          <p:cNvSpPr/>
          <p:nvPr/>
        </p:nvSpPr>
        <p:spPr>
          <a:xfrm>
            <a:off x="679124" y="415069"/>
            <a:ext cx="2099333" cy="2088807"/>
          </a:xfrm>
          <a:custGeom>
            <a:avLst/>
            <a:gdLst/>
            <a:ahLst/>
            <a:cxnLst/>
            <a:rect l="l" t="t" r="r" b="b"/>
            <a:pathLst>
              <a:path w="2099333" h="2088807">
                <a:moveTo>
                  <a:pt x="0" y="0"/>
                </a:moveTo>
                <a:lnTo>
                  <a:pt x="2099333" y="0"/>
                </a:lnTo>
                <a:lnTo>
                  <a:pt x="2099333" y="2088807"/>
                </a:lnTo>
                <a:lnTo>
                  <a:pt x="0" y="2088807"/>
                </a:lnTo>
                <a:lnTo>
                  <a:pt x="0" y="0"/>
                </a:lnTo>
                <a:close/>
              </a:path>
            </a:pathLst>
          </a:custGeom>
          <a:blipFill>
            <a:blip r:embed="rId2"/>
            <a:stretch>
              <a:fillRect t="-251" b="-251"/>
            </a:stretch>
          </a:blipFill>
        </p:spPr>
      </p:sp>
      <p:grpSp>
        <p:nvGrpSpPr>
          <p:cNvPr id="9" name="Group 9"/>
          <p:cNvGrpSpPr/>
          <p:nvPr/>
        </p:nvGrpSpPr>
        <p:grpSpPr>
          <a:xfrm>
            <a:off x="16598163" y="9258300"/>
            <a:ext cx="661137" cy="661137"/>
            <a:chOff x="0" y="0"/>
            <a:chExt cx="140071" cy="140071"/>
          </a:xfrm>
        </p:grpSpPr>
        <p:sp>
          <p:nvSpPr>
            <p:cNvPr id="10" name="Freeform 10"/>
            <p:cNvSpPr/>
            <p:nvPr/>
          </p:nvSpPr>
          <p:spPr>
            <a:xfrm>
              <a:off x="0" y="0"/>
              <a:ext cx="140071" cy="140071"/>
            </a:xfrm>
            <a:custGeom>
              <a:avLst/>
              <a:gdLst/>
              <a:ahLst/>
              <a:cxnLst/>
              <a:rect l="l" t="t" r="r" b="b"/>
              <a:pathLst>
                <a:path w="140071" h="140071">
                  <a:moveTo>
                    <a:pt x="0" y="0"/>
                  </a:moveTo>
                  <a:lnTo>
                    <a:pt x="140071" y="0"/>
                  </a:lnTo>
                  <a:lnTo>
                    <a:pt x="140071" y="140071"/>
                  </a:lnTo>
                  <a:lnTo>
                    <a:pt x="0" y="140071"/>
                  </a:lnTo>
                  <a:close/>
                </a:path>
              </a:pathLst>
            </a:custGeom>
            <a:solidFill>
              <a:srgbClr val="2B485F"/>
            </a:solidFill>
          </p:spPr>
        </p:sp>
        <p:sp>
          <p:nvSpPr>
            <p:cNvPr id="11" name="TextBox 11"/>
            <p:cNvSpPr txBox="1"/>
            <p:nvPr/>
          </p:nvSpPr>
          <p:spPr>
            <a:xfrm>
              <a:off x="0" y="-38100"/>
              <a:ext cx="140071" cy="178171"/>
            </a:xfrm>
            <a:prstGeom prst="rect">
              <a:avLst/>
            </a:prstGeom>
          </p:spPr>
          <p:txBody>
            <a:bodyPr lIns="63151" tIns="63151" rIns="63151" bIns="63151" rtlCol="0" anchor="ctr"/>
            <a:lstStyle/>
            <a:p>
              <a:pPr algn="ctr">
                <a:lnSpc>
                  <a:spcPts val="2659"/>
                </a:lnSpc>
              </a:pPr>
              <a:endParaRPr/>
            </a:p>
          </p:txBody>
        </p:sp>
      </p:grpSp>
      <p:sp>
        <p:nvSpPr>
          <p:cNvPr id="12" name="TextBox 12"/>
          <p:cNvSpPr txBox="1"/>
          <p:nvPr/>
        </p:nvSpPr>
        <p:spPr>
          <a:xfrm>
            <a:off x="16613559" y="9299229"/>
            <a:ext cx="645741" cy="522129"/>
          </a:xfrm>
          <a:prstGeom prst="rect">
            <a:avLst/>
          </a:prstGeom>
        </p:spPr>
        <p:txBody>
          <a:bodyPr lIns="0" tIns="0" rIns="0" bIns="0" rtlCol="0" anchor="t">
            <a:spAutoFit/>
          </a:bodyPr>
          <a:lstStyle/>
          <a:p>
            <a:pPr algn="ctr">
              <a:lnSpc>
                <a:spcPts val="4296"/>
              </a:lnSpc>
            </a:pPr>
            <a:r>
              <a:rPr lang="en-US" sz="3068" b="1">
                <a:solidFill>
                  <a:srgbClr val="F6FCFC"/>
                </a:solidFill>
                <a:latin typeface="DM Sans Bold"/>
                <a:ea typeface="DM Sans Bold"/>
                <a:cs typeface="DM Sans Bold"/>
                <a:sym typeface="DM Sans Bold"/>
              </a:rPr>
              <a:t>7</a:t>
            </a:r>
          </a:p>
        </p:txBody>
      </p:sp>
      <p:sp>
        <p:nvSpPr>
          <p:cNvPr id="13" name="TextBox 13"/>
          <p:cNvSpPr txBox="1"/>
          <p:nvPr/>
        </p:nvSpPr>
        <p:spPr>
          <a:xfrm>
            <a:off x="679124" y="1047357"/>
            <a:ext cx="2099333" cy="762001"/>
          </a:xfrm>
          <a:prstGeom prst="rect">
            <a:avLst/>
          </a:prstGeom>
        </p:spPr>
        <p:txBody>
          <a:bodyPr lIns="0" tIns="0" rIns="0" bIns="0" rtlCol="0" anchor="t">
            <a:spAutoFit/>
          </a:bodyPr>
          <a:lstStyle/>
          <a:p>
            <a:pPr algn="ctr">
              <a:lnSpc>
                <a:spcPts val="6299"/>
              </a:lnSpc>
              <a:spcBef>
                <a:spcPct val="0"/>
              </a:spcBef>
            </a:pPr>
            <a:r>
              <a:rPr lang="en-US" sz="4499">
                <a:solidFill>
                  <a:srgbClr val="2B485F"/>
                </a:solidFill>
                <a:latin typeface="Archivo Black"/>
                <a:ea typeface="Archivo Black"/>
                <a:cs typeface="Archivo Black"/>
                <a:sym typeface="Archivo Black"/>
              </a:rPr>
              <a:t>04</a:t>
            </a:r>
          </a:p>
        </p:txBody>
      </p:sp>
      <p:grpSp>
        <p:nvGrpSpPr>
          <p:cNvPr id="14" name="Group 14"/>
          <p:cNvGrpSpPr/>
          <p:nvPr/>
        </p:nvGrpSpPr>
        <p:grpSpPr>
          <a:xfrm>
            <a:off x="-1269559" y="9258300"/>
            <a:ext cx="4539369" cy="453936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7" name="Freeform 17"/>
          <p:cNvSpPr/>
          <p:nvPr/>
        </p:nvSpPr>
        <p:spPr>
          <a:xfrm>
            <a:off x="14773392" y="172195"/>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3"/>
            <a:stretch>
              <a:fillRect/>
            </a:stretch>
          </a:blipFill>
        </p:spPr>
      </p:sp>
      <p:sp>
        <p:nvSpPr>
          <p:cNvPr id="18" name="Freeform 18"/>
          <p:cNvSpPr/>
          <p:nvPr/>
        </p:nvSpPr>
        <p:spPr>
          <a:xfrm>
            <a:off x="15723416" y="-347715"/>
            <a:ext cx="5166194" cy="1501633"/>
          </a:xfrm>
          <a:custGeom>
            <a:avLst/>
            <a:gdLst/>
            <a:ahLst/>
            <a:cxnLst/>
            <a:rect l="l" t="t" r="r" b="b"/>
            <a:pathLst>
              <a:path w="5166194" h="1501633">
                <a:moveTo>
                  <a:pt x="0" y="0"/>
                </a:moveTo>
                <a:lnTo>
                  <a:pt x="5166193" y="0"/>
                </a:lnTo>
                <a:lnTo>
                  <a:pt x="5166193" y="1501633"/>
                </a:lnTo>
                <a:lnTo>
                  <a:pt x="0" y="1501633"/>
                </a:lnTo>
                <a:lnTo>
                  <a:pt x="0" y="0"/>
                </a:lnTo>
                <a:close/>
              </a:path>
            </a:pathLst>
          </a:custGeom>
          <a:blipFill>
            <a:blip r:embed="rId4"/>
            <a:stretch>
              <a:fillRect l="-776"/>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15666" y="2181904"/>
            <a:ext cx="15426644" cy="7961265"/>
            <a:chOff x="0" y="0"/>
            <a:chExt cx="4062984" cy="2096794"/>
          </a:xfrm>
        </p:grpSpPr>
        <p:sp>
          <p:nvSpPr>
            <p:cNvPr id="3" name="Freeform 3"/>
            <p:cNvSpPr/>
            <p:nvPr/>
          </p:nvSpPr>
          <p:spPr>
            <a:xfrm>
              <a:off x="0" y="0"/>
              <a:ext cx="4062985" cy="2096794"/>
            </a:xfrm>
            <a:custGeom>
              <a:avLst/>
              <a:gdLst/>
              <a:ahLst/>
              <a:cxnLst/>
              <a:rect l="l" t="t" r="r" b="b"/>
              <a:pathLst>
                <a:path w="4062985" h="2096794">
                  <a:moveTo>
                    <a:pt x="50185" y="0"/>
                  </a:moveTo>
                  <a:lnTo>
                    <a:pt x="4012799" y="0"/>
                  </a:lnTo>
                  <a:cubicBezTo>
                    <a:pt x="4026109" y="0"/>
                    <a:pt x="4038874" y="5287"/>
                    <a:pt x="4048285" y="14699"/>
                  </a:cubicBezTo>
                  <a:cubicBezTo>
                    <a:pt x="4057697" y="24111"/>
                    <a:pt x="4062985" y="36875"/>
                    <a:pt x="4062985" y="50185"/>
                  </a:cubicBezTo>
                  <a:lnTo>
                    <a:pt x="4062985" y="2046609"/>
                  </a:lnTo>
                  <a:cubicBezTo>
                    <a:pt x="4062985" y="2059919"/>
                    <a:pt x="4057697" y="2072684"/>
                    <a:pt x="4048285" y="2082095"/>
                  </a:cubicBezTo>
                  <a:cubicBezTo>
                    <a:pt x="4038874" y="2091507"/>
                    <a:pt x="4026109" y="2096794"/>
                    <a:pt x="4012799" y="2096794"/>
                  </a:cubicBezTo>
                  <a:lnTo>
                    <a:pt x="50185" y="2096794"/>
                  </a:lnTo>
                  <a:cubicBezTo>
                    <a:pt x="36875" y="2096794"/>
                    <a:pt x="24111" y="2091507"/>
                    <a:pt x="14699" y="2082095"/>
                  </a:cubicBezTo>
                  <a:cubicBezTo>
                    <a:pt x="5287" y="2072684"/>
                    <a:pt x="0" y="2059919"/>
                    <a:pt x="0" y="2046609"/>
                  </a:cubicBezTo>
                  <a:lnTo>
                    <a:pt x="0" y="50185"/>
                  </a:lnTo>
                  <a:cubicBezTo>
                    <a:pt x="0" y="36875"/>
                    <a:pt x="5287" y="24111"/>
                    <a:pt x="14699" y="14699"/>
                  </a:cubicBezTo>
                  <a:cubicBezTo>
                    <a:pt x="24111" y="5287"/>
                    <a:pt x="36875" y="0"/>
                    <a:pt x="50185" y="0"/>
                  </a:cubicBezTo>
                  <a:close/>
                </a:path>
              </a:pathLst>
            </a:custGeom>
            <a:solidFill>
              <a:srgbClr val="F6FCFC"/>
            </a:solidFill>
            <a:ln cap="rnd">
              <a:noFill/>
              <a:prstDash val="solid"/>
              <a:round/>
            </a:ln>
          </p:spPr>
        </p:sp>
        <p:sp>
          <p:nvSpPr>
            <p:cNvPr id="4" name="TextBox 4"/>
            <p:cNvSpPr txBox="1"/>
            <p:nvPr/>
          </p:nvSpPr>
          <p:spPr>
            <a:xfrm>
              <a:off x="0" y="-57150"/>
              <a:ext cx="4062984" cy="2153944"/>
            </a:xfrm>
            <a:prstGeom prst="rect">
              <a:avLst/>
            </a:prstGeom>
          </p:spPr>
          <p:txBody>
            <a:bodyPr lIns="50800" tIns="50800" rIns="50800" bIns="50800" rtlCol="0" anchor="ctr"/>
            <a:lstStyle/>
            <a:p>
              <a:pPr algn="l">
                <a:lnSpc>
                  <a:spcPts val="3359"/>
                </a:lnSpc>
              </a:pPr>
              <a:endParaRPr/>
            </a:p>
          </p:txBody>
        </p:sp>
      </p:grpSp>
      <p:grpSp>
        <p:nvGrpSpPr>
          <p:cNvPr id="5" name="Group 5"/>
          <p:cNvGrpSpPr/>
          <p:nvPr/>
        </p:nvGrpSpPr>
        <p:grpSpPr>
          <a:xfrm>
            <a:off x="816515" y="564508"/>
            <a:ext cx="9395227" cy="1532882"/>
            <a:chOff x="0" y="0"/>
            <a:chExt cx="2490876" cy="406400"/>
          </a:xfrm>
        </p:grpSpPr>
        <p:sp>
          <p:nvSpPr>
            <p:cNvPr id="6" name="Freeform 6"/>
            <p:cNvSpPr/>
            <p:nvPr/>
          </p:nvSpPr>
          <p:spPr>
            <a:xfrm>
              <a:off x="0" y="0"/>
              <a:ext cx="2490876" cy="406400"/>
            </a:xfrm>
            <a:custGeom>
              <a:avLst/>
              <a:gdLst/>
              <a:ahLst/>
              <a:cxnLst/>
              <a:rect l="l" t="t" r="r" b="b"/>
              <a:pathLst>
                <a:path w="2490876" h="406400">
                  <a:moveTo>
                    <a:pt x="2287676" y="0"/>
                  </a:moveTo>
                  <a:cubicBezTo>
                    <a:pt x="2399901" y="0"/>
                    <a:pt x="2490876" y="90976"/>
                    <a:pt x="2490876" y="203200"/>
                  </a:cubicBezTo>
                  <a:cubicBezTo>
                    <a:pt x="2490876" y="315424"/>
                    <a:pt x="2399901" y="406400"/>
                    <a:pt x="2287676" y="406400"/>
                  </a:cubicBezTo>
                  <a:lnTo>
                    <a:pt x="203200" y="406400"/>
                  </a:lnTo>
                  <a:cubicBezTo>
                    <a:pt x="90976" y="406400"/>
                    <a:pt x="0" y="315424"/>
                    <a:pt x="0" y="203200"/>
                  </a:cubicBezTo>
                  <a:cubicBezTo>
                    <a:pt x="0" y="90976"/>
                    <a:pt x="90976" y="0"/>
                    <a:pt x="203200" y="0"/>
                  </a:cubicBezTo>
                  <a:close/>
                </a:path>
              </a:pathLst>
            </a:custGeom>
            <a:solidFill>
              <a:srgbClr val="D5EFEF"/>
            </a:solidFill>
          </p:spPr>
        </p:sp>
        <p:sp>
          <p:nvSpPr>
            <p:cNvPr id="7" name="TextBox 7"/>
            <p:cNvSpPr txBox="1"/>
            <p:nvPr/>
          </p:nvSpPr>
          <p:spPr>
            <a:xfrm>
              <a:off x="0" y="-104775"/>
              <a:ext cx="2490876" cy="511175"/>
            </a:xfrm>
            <a:prstGeom prst="rect">
              <a:avLst/>
            </a:prstGeom>
          </p:spPr>
          <p:txBody>
            <a:bodyPr lIns="50800" tIns="50800" rIns="50800" bIns="50800" rtlCol="0" anchor="ctr"/>
            <a:lstStyle/>
            <a:p>
              <a:pPr algn="l">
                <a:lnSpc>
                  <a:spcPts val="6999"/>
                </a:lnSpc>
              </a:pPr>
              <a:r>
                <a:rPr lang="en-US" sz="4999">
                  <a:solidFill>
                    <a:srgbClr val="2B485F"/>
                  </a:solidFill>
                  <a:latin typeface="Archivo Black"/>
                  <a:ea typeface="Archivo Black"/>
                  <a:cs typeface="Archivo Black"/>
                  <a:sym typeface="Archivo Black"/>
                </a:rPr>
                <a:t>          CONCEPTION </a:t>
              </a:r>
            </a:p>
          </p:txBody>
        </p:sp>
      </p:grpSp>
      <p:sp>
        <p:nvSpPr>
          <p:cNvPr id="8" name="Freeform 8"/>
          <p:cNvSpPr/>
          <p:nvPr/>
        </p:nvSpPr>
        <p:spPr>
          <a:xfrm>
            <a:off x="679124" y="403101"/>
            <a:ext cx="1787767" cy="1778803"/>
          </a:xfrm>
          <a:custGeom>
            <a:avLst/>
            <a:gdLst/>
            <a:ahLst/>
            <a:cxnLst/>
            <a:rect l="l" t="t" r="r" b="b"/>
            <a:pathLst>
              <a:path w="1787767" h="1778803">
                <a:moveTo>
                  <a:pt x="0" y="0"/>
                </a:moveTo>
                <a:lnTo>
                  <a:pt x="1787767" y="0"/>
                </a:lnTo>
                <a:lnTo>
                  <a:pt x="1787767" y="1778803"/>
                </a:lnTo>
                <a:lnTo>
                  <a:pt x="0" y="1778803"/>
                </a:lnTo>
                <a:lnTo>
                  <a:pt x="0" y="0"/>
                </a:lnTo>
                <a:close/>
              </a:path>
            </a:pathLst>
          </a:custGeom>
          <a:blipFill>
            <a:blip r:embed="rId2"/>
            <a:stretch>
              <a:fillRect t="-251" b="-251"/>
            </a:stretch>
          </a:blipFill>
        </p:spPr>
      </p:sp>
      <p:grpSp>
        <p:nvGrpSpPr>
          <p:cNvPr id="9" name="Group 9"/>
          <p:cNvGrpSpPr/>
          <p:nvPr/>
        </p:nvGrpSpPr>
        <p:grpSpPr>
          <a:xfrm>
            <a:off x="1430678" y="2097390"/>
            <a:ext cx="15426644" cy="656081"/>
            <a:chOff x="0" y="0"/>
            <a:chExt cx="4062984" cy="172795"/>
          </a:xfrm>
        </p:grpSpPr>
        <p:sp>
          <p:nvSpPr>
            <p:cNvPr id="10" name="Freeform 10"/>
            <p:cNvSpPr/>
            <p:nvPr/>
          </p:nvSpPr>
          <p:spPr>
            <a:xfrm>
              <a:off x="0" y="0"/>
              <a:ext cx="4062985" cy="172795"/>
            </a:xfrm>
            <a:custGeom>
              <a:avLst/>
              <a:gdLst/>
              <a:ahLst/>
              <a:cxnLst/>
              <a:rect l="l" t="t" r="r" b="b"/>
              <a:pathLst>
                <a:path w="4062985" h="172795">
                  <a:moveTo>
                    <a:pt x="50185" y="0"/>
                  </a:moveTo>
                  <a:lnTo>
                    <a:pt x="4012799" y="0"/>
                  </a:lnTo>
                  <a:cubicBezTo>
                    <a:pt x="4026109" y="0"/>
                    <a:pt x="4038874" y="5287"/>
                    <a:pt x="4048285" y="14699"/>
                  </a:cubicBezTo>
                  <a:cubicBezTo>
                    <a:pt x="4057697" y="24111"/>
                    <a:pt x="4062985" y="36875"/>
                    <a:pt x="4062985" y="50185"/>
                  </a:cubicBezTo>
                  <a:lnTo>
                    <a:pt x="4062985" y="122610"/>
                  </a:lnTo>
                  <a:cubicBezTo>
                    <a:pt x="4062985" y="135920"/>
                    <a:pt x="4057697" y="148685"/>
                    <a:pt x="4048285" y="158096"/>
                  </a:cubicBezTo>
                  <a:cubicBezTo>
                    <a:pt x="4038874" y="167508"/>
                    <a:pt x="4026109" y="172795"/>
                    <a:pt x="4012799" y="172795"/>
                  </a:cubicBezTo>
                  <a:lnTo>
                    <a:pt x="50185" y="172795"/>
                  </a:lnTo>
                  <a:cubicBezTo>
                    <a:pt x="36875" y="172795"/>
                    <a:pt x="24111" y="167508"/>
                    <a:pt x="14699" y="158096"/>
                  </a:cubicBezTo>
                  <a:cubicBezTo>
                    <a:pt x="5287" y="148685"/>
                    <a:pt x="0" y="135920"/>
                    <a:pt x="0" y="122610"/>
                  </a:cubicBezTo>
                  <a:lnTo>
                    <a:pt x="0" y="50185"/>
                  </a:lnTo>
                  <a:cubicBezTo>
                    <a:pt x="0" y="36875"/>
                    <a:pt x="5287" y="24111"/>
                    <a:pt x="14699" y="14699"/>
                  </a:cubicBezTo>
                  <a:cubicBezTo>
                    <a:pt x="24111" y="5287"/>
                    <a:pt x="36875" y="0"/>
                    <a:pt x="50185" y="0"/>
                  </a:cubicBezTo>
                  <a:close/>
                </a:path>
              </a:pathLst>
            </a:custGeom>
            <a:solidFill>
              <a:srgbClr val="F6FCFC"/>
            </a:solidFill>
            <a:ln cap="rnd">
              <a:noFill/>
              <a:prstDash val="solid"/>
              <a:round/>
            </a:ln>
          </p:spPr>
        </p:sp>
        <p:sp>
          <p:nvSpPr>
            <p:cNvPr id="11" name="TextBox 11"/>
            <p:cNvSpPr txBox="1"/>
            <p:nvPr/>
          </p:nvSpPr>
          <p:spPr>
            <a:xfrm>
              <a:off x="0" y="-57150"/>
              <a:ext cx="4062984" cy="229945"/>
            </a:xfrm>
            <a:prstGeom prst="rect">
              <a:avLst/>
            </a:prstGeom>
          </p:spPr>
          <p:txBody>
            <a:bodyPr lIns="50800" tIns="50800" rIns="50800" bIns="50800" rtlCol="0" anchor="ctr"/>
            <a:lstStyle/>
            <a:p>
              <a:pPr marL="647694" lvl="1" indent="-323847" algn="l">
                <a:lnSpc>
                  <a:spcPts val="4199"/>
                </a:lnSpc>
                <a:buFont typeface="Arial"/>
                <a:buChar char="•"/>
              </a:pPr>
              <a:r>
                <a:rPr lang="en-US" sz="2999">
                  <a:solidFill>
                    <a:srgbClr val="000000"/>
                  </a:solidFill>
                  <a:latin typeface="Archivo Black"/>
                  <a:ea typeface="Archivo Black"/>
                  <a:cs typeface="Archivo Black"/>
                  <a:sym typeface="Archivo Black"/>
                </a:rPr>
                <a:t>Diagramme de cas d’utilisation:</a:t>
              </a:r>
            </a:p>
          </p:txBody>
        </p:sp>
      </p:grpSp>
      <p:grpSp>
        <p:nvGrpSpPr>
          <p:cNvPr id="12" name="Group 12"/>
          <p:cNvGrpSpPr/>
          <p:nvPr/>
        </p:nvGrpSpPr>
        <p:grpSpPr>
          <a:xfrm>
            <a:off x="16598163" y="9258300"/>
            <a:ext cx="661137" cy="661137"/>
            <a:chOff x="0" y="0"/>
            <a:chExt cx="140071" cy="140071"/>
          </a:xfrm>
        </p:grpSpPr>
        <p:sp>
          <p:nvSpPr>
            <p:cNvPr id="13" name="Freeform 13"/>
            <p:cNvSpPr/>
            <p:nvPr/>
          </p:nvSpPr>
          <p:spPr>
            <a:xfrm>
              <a:off x="0" y="0"/>
              <a:ext cx="140071" cy="140071"/>
            </a:xfrm>
            <a:custGeom>
              <a:avLst/>
              <a:gdLst/>
              <a:ahLst/>
              <a:cxnLst/>
              <a:rect l="l" t="t" r="r" b="b"/>
              <a:pathLst>
                <a:path w="140071" h="140071">
                  <a:moveTo>
                    <a:pt x="0" y="0"/>
                  </a:moveTo>
                  <a:lnTo>
                    <a:pt x="140071" y="0"/>
                  </a:lnTo>
                  <a:lnTo>
                    <a:pt x="140071" y="140071"/>
                  </a:lnTo>
                  <a:lnTo>
                    <a:pt x="0" y="140071"/>
                  </a:lnTo>
                  <a:close/>
                </a:path>
              </a:pathLst>
            </a:custGeom>
            <a:solidFill>
              <a:srgbClr val="2B485F"/>
            </a:solidFill>
          </p:spPr>
        </p:sp>
        <p:sp>
          <p:nvSpPr>
            <p:cNvPr id="14" name="TextBox 14"/>
            <p:cNvSpPr txBox="1"/>
            <p:nvPr/>
          </p:nvSpPr>
          <p:spPr>
            <a:xfrm>
              <a:off x="0" y="-38100"/>
              <a:ext cx="140071" cy="178171"/>
            </a:xfrm>
            <a:prstGeom prst="rect">
              <a:avLst/>
            </a:prstGeom>
          </p:spPr>
          <p:txBody>
            <a:bodyPr lIns="63151" tIns="63151" rIns="63151" bIns="63151" rtlCol="0" anchor="ctr"/>
            <a:lstStyle/>
            <a:p>
              <a:pPr algn="ctr">
                <a:lnSpc>
                  <a:spcPts val="2659"/>
                </a:lnSpc>
              </a:pPr>
              <a:endParaRPr/>
            </a:p>
          </p:txBody>
        </p:sp>
      </p:grpSp>
      <p:grpSp>
        <p:nvGrpSpPr>
          <p:cNvPr id="15" name="Group 15"/>
          <p:cNvGrpSpPr/>
          <p:nvPr/>
        </p:nvGrpSpPr>
        <p:grpSpPr>
          <a:xfrm>
            <a:off x="-1269559" y="9258300"/>
            <a:ext cx="4539369" cy="453936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a:off x="14773392" y="172195"/>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3"/>
            <a:stretch>
              <a:fillRect/>
            </a:stretch>
          </a:blipFill>
        </p:spPr>
      </p:sp>
      <p:sp>
        <p:nvSpPr>
          <p:cNvPr id="19" name="Freeform 19"/>
          <p:cNvSpPr/>
          <p:nvPr/>
        </p:nvSpPr>
        <p:spPr>
          <a:xfrm>
            <a:off x="15723416" y="-347715"/>
            <a:ext cx="5166194" cy="1501633"/>
          </a:xfrm>
          <a:custGeom>
            <a:avLst/>
            <a:gdLst/>
            <a:ahLst/>
            <a:cxnLst/>
            <a:rect l="l" t="t" r="r" b="b"/>
            <a:pathLst>
              <a:path w="5166194" h="1501633">
                <a:moveTo>
                  <a:pt x="0" y="0"/>
                </a:moveTo>
                <a:lnTo>
                  <a:pt x="5166193" y="0"/>
                </a:lnTo>
                <a:lnTo>
                  <a:pt x="5166193" y="1501633"/>
                </a:lnTo>
                <a:lnTo>
                  <a:pt x="0" y="1501633"/>
                </a:lnTo>
                <a:lnTo>
                  <a:pt x="0" y="0"/>
                </a:lnTo>
                <a:close/>
              </a:path>
            </a:pathLst>
          </a:custGeom>
          <a:blipFill>
            <a:blip r:embed="rId4"/>
            <a:stretch>
              <a:fillRect l="-776"/>
            </a:stretch>
          </a:blipFill>
        </p:spPr>
      </p:sp>
      <p:sp>
        <p:nvSpPr>
          <p:cNvPr id="20" name="Freeform 20"/>
          <p:cNvSpPr/>
          <p:nvPr/>
        </p:nvSpPr>
        <p:spPr>
          <a:xfrm>
            <a:off x="3269809" y="2592807"/>
            <a:ext cx="11398805" cy="7694193"/>
          </a:xfrm>
          <a:custGeom>
            <a:avLst/>
            <a:gdLst/>
            <a:ahLst/>
            <a:cxnLst/>
            <a:rect l="l" t="t" r="r" b="b"/>
            <a:pathLst>
              <a:path w="11398805" h="7694193">
                <a:moveTo>
                  <a:pt x="0" y="0"/>
                </a:moveTo>
                <a:lnTo>
                  <a:pt x="11398806" y="0"/>
                </a:lnTo>
                <a:lnTo>
                  <a:pt x="11398806" y="7694193"/>
                </a:lnTo>
                <a:lnTo>
                  <a:pt x="0" y="7694193"/>
                </a:lnTo>
                <a:lnTo>
                  <a:pt x="0" y="0"/>
                </a:lnTo>
                <a:close/>
              </a:path>
            </a:pathLst>
          </a:custGeom>
          <a:blipFill>
            <a:blip r:embed="rId5"/>
            <a:stretch>
              <a:fillRect/>
            </a:stretch>
          </a:blipFill>
        </p:spPr>
      </p:sp>
      <p:sp>
        <p:nvSpPr>
          <p:cNvPr id="21" name="TextBox 21"/>
          <p:cNvSpPr txBox="1"/>
          <p:nvPr/>
        </p:nvSpPr>
        <p:spPr>
          <a:xfrm>
            <a:off x="16613559" y="9299229"/>
            <a:ext cx="645741" cy="522129"/>
          </a:xfrm>
          <a:prstGeom prst="rect">
            <a:avLst/>
          </a:prstGeom>
        </p:spPr>
        <p:txBody>
          <a:bodyPr lIns="0" tIns="0" rIns="0" bIns="0" rtlCol="0" anchor="t">
            <a:spAutoFit/>
          </a:bodyPr>
          <a:lstStyle/>
          <a:p>
            <a:pPr algn="ctr">
              <a:lnSpc>
                <a:spcPts val="4296"/>
              </a:lnSpc>
            </a:pPr>
            <a:r>
              <a:rPr lang="en-US" sz="3068" b="1">
                <a:solidFill>
                  <a:srgbClr val="F6FCFC"/>
                </a:solidFill>
                <a:latin typeface="DM Sans Bold"/>
                <a:ea typeface="DM Sans Bold"/>
                <a:cs typeface="DM Sans Bold"/>
                <a:sym typeface="DM Sans Bold"/>
              </a:rPr>
              <a:t>8</a:t>
            </a:r>
          </a:p>
        </p:txBody>
      </p:sp>
      <p:sp>
        <p:nvSpPr>
          <p:cNvPr id="22" name="TextBox 22"/>
          <p:cNvSpPr txBox="1"/>
          <p:nvPr/>
        </p:nvSpPr>
        <p:spPr>
          <a:xfrm>
            <a:off x="523341" y="942975"/>
            <a:ext cx="2099333" cy="762001"/>
          </a:xfrm>
          <a:prstGeom prst="rect">
            <a:avLst/>
          </a:prstGeom>
        </p:spPr>
        <p:txBody>
          <a:bodyPr lIns="0" tIns="0" rIns="0" bIns="0" rtlCol="0" anchor="t">
            <a:spAutoFit/>
          </a:bodyPr>
          <a:lstStyle/>
          <a:p>
            <a:pPr algn="ctr">
              <a:lnSpc>
                <a:spcPts val="6299"/>
              </a:lnSpc>
              <a:spcBef>
                <a:spcPct val="0"/>
              </a:spcBef>
            </a:pPr>
            <a:r>
              <a:rPr lang="en-US" sz="4499">
                <a:solidFill>
                  <a:srgbClr val="2B485F"/>
                </a:solidFill>
                <a:latin typeface="Archivo Black"/>
                <a:ea typeface="Archivo Black"/>
                <a:cs typeface="Archivo Black"/>
                <a:sym typeface="Archivo Black"/>
              </a:rPr>
              <a:t>05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15666" y="2181904"/>
            <a:ext cx="15426644" cy="7961265"/>
            <a:chOff x="0" y="0"/>
            <a:chExt cx="4062984" cy="2096794"/>
          </a:xfrm>
        </p:grpSpPr>
        <p:sp>
          <p:nvSpPr>
            <p:cNvPr id="3" name="Freeform 3"/>
            <p:cNvSpPr/>
            <p:nvPr/>
          </p:nvSpPr>
          <p:spPr>
            <a:xfrm>
              <a:off x="0" y="0"/>
              <a:ext cx="4062985" cy="2096794"/>
            </a:xfrm>
            <a:custGeom>
              <a:avLst/>
              <a:gdLst/>
              <a:ahLst/>
              <a:cxnLst/>
              <a:rect l="l" t="t" r="r" b="b"/>
              <a:pathLst>
                <a:path w="4062985" h="2096794">
                  <a:moveTo>
                    <a:pt x="50185" y="0"/>
                  </a:moveTo>
                  <a:lnTo>
                    <a:pt x="4012799" y="0"/>
                  </a:lnTo>
                  <a:cubicBezTo>
                    <a:pt x="4026109" y="0"/>
                    <a:pt x="4038874" y="5287"/>
                    <a:pt x="4048285" y="14699"/>
                  </a:cubicBezTo>
                  <a:cubicBezTo>
                    <a:pt x="4057697" y="24111"/>
                    <a:pt x="4062985" y="36875"/>
                    <a:pt x="4062985" y="50185"/>
                  </a:cubicBezTo>
                  <a:lnTo>
                    <a:pt x="4062985" y="2046609"/>
                  </a:lnTo>
                  <a:cubicBezTo>
                    <a:pt x="4062985" y="2059919"/>
                    <a:pt x="4057697" y="2072684"/>
                    <a:pt x="4048285" y="2082095"/>
                  </a:cubicBezTo>
                  <a:cubicBezTo>
                    <a:pt x="4038874" y="2091507"/>
                    <a:pt x="4026109" y="2096794"/>
                    <a:pt x="4012799" y="2096794"/>
                  </a:cubicBezTo>
                  <a:lnTo>
                    <a:pt x="50185" y="2096794"/>
                  </a:lnTo>
                  <a:cubicBezTo>
                    <a:pt x="36875" y="2096794"/>
                    <a:pt x="24111" y="2091507"/>
                    <a:pt x="14699" y="2082095"/>
                  </a:cubicBezTo>
                  <a:cubicBezTo>
                    <a:pt x="5287" y="2072684"/>
                    <a:pt x="0" y="2059919"/>
                    <a:pt x="0" y="2046609"/>
                  </a:cubicBezTo>
                  <a:lnTo>
                    <a:pt x="0" y="50185"/>
                  </a:lnTo>
                  <a:cubicBezTo>
                    <a:pt x="0" y="36875"/>
                    <a:pt x="5287" y="24111"/>
                    <a:pt x="14699" y="14699"/>
                  </a:cubicBezTo>
                  <a:cubicBezTo>
                    <a:pt x="24111" y="5287"/>
                    <a:pt x="36875" y="0"/>
                    <a:pt x="50185" y="0"/>
                  </a:cubicBezTo>
                  <a:close/>
                </a:path>
              </a:pathLst>
            </a:custGeom>
            <a:solidFill>
              <a:srgbClr val="F6FCFC"/>
            </a:solidFill>
            <a:ln cap="rnd">
              <a:noFill/>
              <a:prstDash val="solid"/>
              <a:round/>
            </a:ln>
          </p:spPr>
        </p:sp>
        <p:sp>
          <p:nvSpPr>
            <p:cNvPr id="4" name="TextBox 4"/>
            <p:cNvSpPr txBox="1"/>
            <p:nvPr/>
          </p:nvSpPr>
          <p:spPr>
            <a:xfrm>
              <a:off x="0" y="-57150"/>
              <a:ext cx="4062984" cy="2153944"/>
            </a:xfrm>
            <a:prstGeom prst="rect">
              <a:avLst/>
            </a:prstGeom>
          </p:spPr>
          <p:txBody>
            <a:bodyPr lIns="50800" tIns="50800" rIns="50800" bIns="50800" rtlCol="0" anchor="ctr"/>
            <a:lstStyle/>
            <a:p>
              <a:pPr algn="l">
                <a:lnSpc>
                  <a:spcPts val="3359"/>
                </a:lnSpc>
              </a:pPr>
              <a:endParaRPr/>
            </a:p>
          </p:txBody>
        </p:sp>
      </p:grpSp>
      <p:grpSp>
        <p:nvGrpSpPr>
          <p:cNvPr id="5" name="Group 5"/>
          <p:cNvGrpSpPr/>
          <p:nvPr/>
        </p:nvGrpSpPr>
        <p:grpSpPr>
          <a:xfrm>
            <a:off x="816515" y="564508"/>
            <a:ext cx="9395227" cy="1532882"/>
            <a:chOff x="0" y="0"/>
            <a:chExt cx="2490876" cy="406400"/>
          </a:xfrm>
        </p:grpSpPr>
        <p:sp>
          <p:nvSpPr>
            <p:cNvPr id="6" name="Freeform 6"/>
            <p:cNvSpPr/>
            <p:nvPr/>
          </p:nvSpPr>
          <p:spPr>
            <a:xfrm>
              <a:off x="0" y="0"/>
              <a:ext cx="2490876" cy="406400"/>
            </a:xfrm>
            <a:custGeom>
              <a:avLst/>
              <a:gdLst/>
              <a:ahLst/>
              <a:cxnLst/>
              <a:rect l="l" t="t" r="r" b="b"/>
              <a:pathLst>
                <a:path w="2490876" h="406400">
                  <a:moveTo>
                    <a:pt x="2287676" y="0"/>
                  </a:moveTo>
                  <a:cubicBezTo>
                    <a:pt x="2399901" y="0"/>
                    <a:pt x="2490876" y="90976"/>
                    <a:pt x="2490876" y="203200"/>
                  </a:cubicBezTo>
                  <a:cubicBezTo>
                    <a:pt x="2490876" y="315424"/>
                    <a:pt x="2399901" y="406400"/>
                    <a:pt x="2287676" y="406400"/>
                  </a:cubicBezTo>
                  <a:lnTo>
                    <a:pt x="203200" y="406400"/>
                  </a:lnTo>
                  <a:cubicBezTo>
                    <a:pt x="90976" y="406400"/>
                    <a:pt x="0" y="315424"/>
                    <a:pt x="0" y="203200"/>
                  </a:cubicBezTo>
                  <a:cubicBezTo>
                    <a:pt x="0" y="90976"/>
                    <a:pt x="90976" y="0"/>
                    <a:pt x="203200" y="0"/>
                  </a:cubicBezTo>
                  <a:close/>
                </a:path>
              </a:pathLst>
            </a:custGeom>
            <a:solidFill>
              <a:srgbClr val="D5EFEF"/>
            </a:solidFill>
          </p:spPr>
        </p:sp>
        <p:sp>
          <p:nvSpPr>
            <p:cNvPr id="7" name="TextBox 7"/>
            <p:cNvSpPr txBox="1"/>
            <p:nvPr/>
          </p:nvSpPr>
          <p:spPr>
            <a:xfrm>
              <a:off x="0" y="-104775"/>
              <a:ext cx="2490876" cy="511175"/>
            </a:xfrm>
            <a:prstGeom prst="rect">
              <a:avLst/>
            </a:prstGeom>
          </p:spPr>
          <p:txBody>
            <a:bodyPr lIns="50800" tIns="50800" rIns="50800" bIns="50800" rtlCol="0" anchor="ctr"/>
            <a:lstStyle/>
            <a:p>
              <a:pPr algn="l">
                <a:lnSpc>
                  <a:spcPts val="6999"/>
                </a:lnSpc>
              </a:pPr>
              <a:r>
                <a:rPr lang="en-US" sz="4999">
                  <a:solidFill>
                    <a:srgbClr val="2B485F"/>
                  </a:solidFill>
                  <a:latin typeface="Archivo Black"/>
                  <a:ea typeface="Archivo Black"/>
                  <a:cs typeface="Archivo Black"/>
                  <a:sym typeface="Archivo Black"/>
                </a:rPr>
                <a:t>          CONCEPTION </a:t>
              </a:r>
            </a:p>
          </p:txBody>
        </p:sp>
      </p:grpSp>
      <p:sp>
        <p:nvSpPr>
          <p:cNvPr id="8" name="Freeform 8"/>
          <p:cNvSpPr/>
          <p:nvPr/>
        </p:nvSpPr>
        <p:spPr>
          <a:xfrm>
            <a:off x="679124" y="403101"/>
            <a:ext cx="1787767" cy="1778803"/>
          </a:xfrm>
          <a:custGeom>
            <a:avLst/>
            <a:gdLst/>
            <a:ahLst/>
            <a:cxnLst/>
            <a:rect l="l" t="t" r="r" b="b"/>
            <a:pathLst>
              <a:path w="1787767" h="1778803">
                <a:moveTo>
                  <a:pt x="0" y="0"/>
                </a:moveTo>
                <a:lnTo>
                  <a:pt x="1787767" y="0"/>
                </a:lnTo>
                <a:lnTo>
                  <a:pt x="1787767" y="1778803"/>
                </a:lnTo>
                <a:lnTo>
                  <a:pt x="0" y="1778803"/>
                </a:lnTo>
                <a:lnTo>
                  <a:pt x="0" y="0"/>
                </a:lnTo>
                <a:close/>
              </a:path>
            </a:pathLst>
          </a:custGeom>
          <a:blipFill>
            <a:blip r:embed="rId2"/>
            <a:stretch>
              <a:fillRect t="-251" b="-251"/>
            </a:stretch>
          </a:blipFill>
        </p:spPr>
      </p:sp>
      <p:grpSp>
        <p:nvGrpSpPr>
          <p:cNvPr id="9" name="Group 9"/>
          <p:cNvGrpSpPr/>
          <p:nvPr/>
        </p:nvGrpSpPr>
        <p:grpSpPr>
          <a:xfrm>
            <a:off x="1430678" y="2097390"/>
            <a:ext cx="15426644" cy="656081"/>
            <a:chOff x="0" y="0"/>
            <a:chExt cx="4062984" cy="172795"/>
          </a:xfrm>
        </p:grpSpPr>
        <p:sp>
          <p:nvSpPr>
            <p:cNvPr id="10" name="Freeform 10"/>
            <p:cNvSpPr/>
            <p:nvPr/>
          </p:nvSpPr>
          <p:spPr>
            <a:xfrm>
              <a:off x="0" y="0"/>
              <a:ext cx="4062985" cy="172795"/>
            </a:xfrm>
            <a:custGeom>
              <a:avLst/>
              <a:gdLst/>
              <a:ahLst/>
              <a:cxnLst/>
              <a:rect l="l" t="t" r="r" b="b"/>
              <a:pathLst>
                <a:path w="4062985" h="172795">
                  <a:moveTo>
                    <a:pt x="50185" y="0"/>
                  </a:moveTo>
                  <a:lnTo>
                    <a:pt x="4012799" y="0"/>
                  </a:lnTo>
                  <a:cubicBezTo>
                    <a:pt x="4026109" y="0"/>
                    <a:pt x="4038874" y="5287"/>
                    <a:pt x="4048285" y="14699"/>
                  </a:cubicBezTo>
                  <a:cubicBezTo>
                    <a:pt x="4057697" y="24111"/>
                    <a:pt x="4062985" y="36875"/>
                    <a:pt x="4062985" y="50185"/>
                  </a:cubicBezTo>
                  <a:lnTo>
                    <a:pt x="4062985" y="122610"/>
                  </a:lnTo>
                  <a:cubicBezTo>
                    <a:pt x="4062985" y="135920"/>
                    <a:pt x="4057697" y="148685"/>
                    <a:pt x="4048285" y="158096"/>
                  </a:cubicBezTo>
                  <a:cubicBezTo>
                    <a:pt x="4038874" y="167508"/>
                    <a:pt x="4026109" y="172795"/>
                    <a:pt x="4012799" y="172795"/>
                  </a:cubicBezTo>
                  <a:lnTo>
                    <a:pt x="50185" y="172795"/>
                  </a:lnTo>
                  <a:cubicBezTo>
                    <a:pt x="36875" y="172795"/>
                    <a:pt x="24111" y="167508"/>
                    <a:pt x="14699" y="158096"/>
                  </a:cubicBezTo>
                  <a:cubicBezTo>
                    <a:pt x="5287" y="148685"/>
                    <a:pt x="0" y="135920"/>
                    <a:pt x="0" y="122610"/>
                  </a:cubicBezTo>
                  <a:lnTo>
                    <a:pt x="0" y="50185"/>
                  </a:lnTo>
                  <a:cubicBezTo>
                    <a:pt x="0" y="36875"/>
                    <a:pt x="5287" y="24111"/>
                    <a:pt x="14699" y="14699"/>
                  </a:cubicBezTo>
                  <a:cubicBezTo>
                    <a:pt x="24111" y="5287"/>
                    <a:pt x="36875" y="0"/>
                    <a:pt x="50185" y="0"/>
                  </a:cubicBezTo>
                  <a:close/>
                </a:path>
              </a:pathLst>
            </a:custGeom>
            <a:solidFill>
              <a:srgbClr val="F6FCFC"/>
            </a:solidFill>
            <a:ln cap="rnd">
              <a:noFill/>
              <a:prstDash val="solid"/>
              <a:round/>
            </a:ln>
          </p:spPr>
        </p:sp>
        <p:sp>
          <p:nvSpPr>
            <p:cNvPr id="11" name="TextBox 11"/>
            <p:cNvSpPr txBox="1"/>
            <p:nvPr/>
          </p:nvSpPr>
          <p:spPr>
            <a:xfrm>
              <a:off x="0" y="-57150"/>
              <a:ext cx="4062984" cy="229945"/>
            </a:xfrm>
            <a:prstGeom prst="rect">
              <a:avLst/>
            </a:prstGeom>
          </p:spPr>
          <p:txBody>
            <a:bodyPr lIns="50800" tIns="50800" rIns="50800" bIns="50800" rtlCol="0" anchor="ctr"/>
            <a:lstStyle/>
            <a:p>
              <a:pPr marL="647694" lvl="1" indent="-323847" algn="l">
                <a:lnSpc>
                  <a:spcPts val="4199"/>
                </a:lnSpc>
                <a:buFont typeface="Arial"/>
                <a:buChar char="•"/>
              </a:pPr>
              <a:r>
                <a:rPr lang="en-US" sz="2999">
                  <a:solidFill>
                    <a:srgbClr val="000000"/>
                  </a:solidFill>
                  <a:latin typeface="Archivo Black"/>
                  <a:ea typeface="Archivo Black"/>
                  <a:cs typeface="Archivo Black"/>
                  <a:sym typeface="Archivo Black"/>
                </a:rPr>
                <a:t>Diagramme de classe:</a:t>
              </a:r>
            </a:p>
          </p:txBody>
        </p:sp>
      </p:grpSp>
      <p:grpSp>
        <p:nvGrpSpPr>
          <p:cNvPr id="12" name="Group 12"/>
          <p:cNvGrpSpPr/>
          <p:nvPr/>
        </p:nvGrpSpPr>
        <p:grpSpPr>
          <a:xfrm>
            <a:off x="16598163" y="9258300"/>
            <a:ext cx="661137" cy="661137"/>
            <a:chOff x="0" y="0"/>
            <a:chExt cx="140071" cy="140071"/>
          </a:xfrm>
        </p:grpSpPr>
        <p:sp>
          <p:nvSpPr>
            <p:cNvPr id="13" name="Freeform 13"/>
            <p:cNvSpPr/>
            <p:nvPr/>
          </p:nvSpPr>
          <p:spPr>
            <a:xfrm>
              <a:off x="0" y="0"/>
              <a:ext cx="140071" cy="140071"/>
            </a:xfrm>
            <a:custGeom>
              <a:avLst/>
              <a:gdLst/>
              <a:ahLst/>
              <a:cxnLst/>
              <a:rect l="l" t="t" r="r" b="b"/>
              <a:pathLst>
                <a:path w="140071" h="140071">
                  <a:moveTo>
                    <a:pt x="0" y="0"/>
                  </a:moveTo>
                  <a:lnTo>
                    <a:pt x="140071" y="0"/>
                  </a:lnTo>
                  <a:lnTo>
                    <a:pt x="140071" y="140071"/>
                  </a:lnTo>
                  <a:lnTo>
                    <a:pt x="0" y="140071"/>
                  </a:lnTo>
                  <a:close/>
                </a:path>
              </a:pathLst>
            </a:custGeom>
            <a:solidFill>
              <a:srgbClr val="2B485F"/>
            </a:solidFill>
          </p:spPr>
        </p:sp>
        <p:sp>
          <p:nvSpPr>
            <p:cNvPr id="14" name="TextBox 14"/>
            <p:cNvSpPr txBox="1"/>
            <p:nvPr/>
          </p:nvSpPr>
          <p:spPr>
            <a:xfrm>
              <a:off x="0" y="-38100"/>
              <a:ext cx="140071" cy="178171"/>
            </a:xfrm>
            <a:prstGeom prst="rect">
              <a:avLst/>
            </a:prstGeom>
          </p:spPr>
          <p:txBody>
            <a:bodyPr lIns="63151" tIns="63151" rIns="63151" bIns="63151" rtlCol="0" anchor="ctr"/>
            <a:lstStyle/>
            <a:p>
              <a:pPr algn="ctr">
                <a:lnSpc>
                  <a:spcPts val="2659"/>
                </a:lnSpc>
              </a:pPr>
              <a:endParaRPr/>
            </a:p>
          </p:txBody>
        </p:sp>
      </p:grpSp>
      <p:grpSp>
        <p:nvGrpSpPr>
          <p:cNvPr id="15" name="Group 15"/>
          <p:cNvGrpSpPr/>
          <p:nvPr/>
        </p:nvGrpSpPr>
        <p:grpSpPr>
          <a:xfrm>
            <a:off x="-1269559" y="9258300"/>
            <a:ext cx="4539369" cy="453936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8" name="Freeform 18"/>
          <p:cNvSpPr/>
          <p:nvPr/>
        </p:nvSpPr>
        <p:spPr>
          <a:xfrm>
            <a:off x="14773392" y="172195"/>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3"/>
            <a:stretch>
              <a:fillRect/>
            </a:stretch>
          </a:blipFill>
        </p:spPr>
      </p:sp>
      <p:sp>
        <p:nvSpPr>
          <p:cNvPr id="19" name="Freeform 19"/>
          <p:cNvSpPr/>
          <p:nvPr/>
        </p:nvSpPr>
        <p:spPr>
          <a:xfrm>
            <a:off x="15723416" y="-347715"/>
            <a:ext cx="5166194" cy="1501633"/>
          </a:xfrm>
          <a:custGeom>
            <a:avLst/>
            <a:gdLst/>
            <a:ahLst/>
            <a:cxnLst/>
            <a:rect l="l" t="t" r="r" b="b"/>
            <a:pathLst>
              <a:path w="5166194" h="1501633">
                <a:moveTo>
                  <a:pt x="0" y="0"/>
                </a:moveTo>
                <a:lnTo>
                  <a:pt x="5166193" y="0"/>
                </a:lnTo>
                <a:lnTo>
                  <a:pt x="5166193" y="1501633"/>
                </a:lnTo>
                <a:lnTo>
                  <a:pt x="0" y="1501633"/>
                </a:lnTo>
                <a:lnTo>
                  <a:pt x="0" y="0"/>
                </a:lnTo>
                <a:close/>
              </a:path>
            </a:pathLst>
          </a:custGeom>
          <a:blipFill>
            <a:blip r:embed="rId4"/>
            <a:stretch>
              <a:fillRect l="-776"/>
            </a:stretch>
          </a:blipFill>
        </p:spPr>
      </p:sp>
      <p:sp>
        <p:nvSpPr>
          <p:cNvPr id="21" name="TextBox 21"/>
          <p:cNvSpPr txBox="1"/>
          <p:nvPr/>
        </p:nvSpPr>
        <p:spPr>
          <a:xfrm>
            <a:off x="16613559" y="9299229"/>
            <a:ext cx="645741" cy="522129"/>
          </a:xfrm>
          <a:prstGeom prst="rect">
            <a:avLst/>
          </a:prstGeom>
        </p:spPr>
        <p:txBody>
          <a:bodyPr lIns="0" tIns="0" rIns="0" bIns="0" rtlCol="0" anchor="t">
            <a:spAutoFit/>
          </a:bodyPr>
          <a:lstStyle/>
          <a:p>
            <a:pPr algn="ctr">
              <a:lnSpc>
                <a:spcPts val="4296"/>
              </a:lnSpc>
            </a:pPr>
            <a:r>
              <a:rPr lang="en-US" sz="3068" b="1">
                <a:solidFill>
                  <a:srgbClr val="F6FCFC"/>
                </a:solidFill>
                <a:latin typeface="DM Sans Bold"/>
                <a:ea typeface="DM Sans Bold"/>
                <a:cs typeface="DM Sans Bold"/>
                <a:sym typeface="DM Sans Bold"/>
              </a:rPr>
              <a:t>8</a:t>
            </a:r>
          </a:p>
        </p:txBody>
      </p:sp>
      <p:sp>
        <p:nvSpPr>
          <p:cNvPr id="22" name="TextBox 22"/>
          <p:cNvSpPr txBox="1"/>
          <p:nvPr/>
        </p:nvSpPr>
        <p:spPr>
          <a:xfrm>
            <a:off x="523341" y="942975"/>
            <a:ext cx="2099333" cy="762001"/>
          </a:xfrm>
          <a:prstGeom prst="rect">
            <a:avLst/>
          </a:prstGeom>
        </p:spPr>
        <p:txBody>
          <a:bodyPr lIns="0" tIns="0" rIns="0" bIns="0" rtlCol="0" anchor="t">
            <a:spAutoFit/>
          </a:bodyPr>
          <a:lstStyle/>
          <a:p>
            <a:pPr algn="ctr">
              <a:lnSpc>
                <a:spcPts val="6299"/>
              </a:lnSpc>
              <a:spcBef>
                <a:spcPct val="0"/>
              </a:spcBef>
            </a:pPr>
            <a:r>
              <a:rPr lang="en-US" sz="4499">
                <a:solidFill>
                  <a:srgbClr val="2B485F"/>
                </a:solidFill>
                <a:latin typeface="Archivo Black"/>
                <a:ea typeface="Archivo Black"/>
                <a:cs typeface="Archivo Black"/>
                <a:sym typeface="Archivo Black"/>
              </a:rPr>
              <a:t>05</a:t>
            </a:r>
          </a:p>
        </p:txBody>
      </p:sp>
      <p:pic>
        <p:nvPicPr>
          <p:cNvPr id="23" name="Image 22"/>
          <p:cNvPicPr>
            <a:picLocks noChangeAspect="1"/>
          </p:cNvPicPr>
          <p:nvPr/>
        </p:nvPicPr>
        <p:blipFill>
          <a:blip r:embed="rId5"/>
          <a:stretch>
            <a:fillRect/>
          </a:stretch>
        </p:blipFill>
        <p:spPr>
          <a:xfrm>
            <a:off x="4038600" y="2476500"/>
            <a:ext cx="10544690" cy="765314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30678" y="3591173"/>
            <a:ext cx="15426644" cy="6268875"/>
            <a:chOff x="0" y="0"/>
            <a:chExt cx="4062984" cy="1651062"/>
          </a:xfrm>
        </p:grpSpPr>
        <p:sp>
          <p:nvSpPr>
            <p:cNvPr id="3" name="Freeform 3"/>
            <p:cNvSpPr/>
            <p:nvPr/>
          </p:nvSpPr>
          <p:spPr>
            <a:xfrm>
              <a:off x="0" y="0"/>
              <a:ext cx="4062985" cy="1651062"/>
            </a:xfrm>
            <a:custGeom>
              <a:avLst/>
              <a:gdLst/>
              <a:ahLst/>
              <a:cxnLst/>
              <a:rect l="l" t="t" r="r" b="b"/>
              <a:pathLst>
                <a:path w="4062985" h="1651062">
                  <a:moveTo>
                    <a:pt x="50185" y="0"/>
                  </a:moveTo>
                  <a:lnTo>
                    <a:pt x="4012799" y="0"/>
                  </a:lnTo>
                  <a:cubicBezTo>
                    <a:pt x="4026109" y="0"/>
                    <a:pt x="4038874" y="5287"/>
                    <a:pt x="4048285" y="14699"/>
                  </a:cubicBezTo>
                  <a:cubicBezTo>
                    <a:pt x="4057697" y="24111"/>
                    <a:pt x="4062985" y="36875"/>
                    <a:pt x="4062985" y="50185"/>
                  </a:cubicBezTo>
                  <a:lnTo>
                    <a:pt x="4062985" y="1600876"/>
                  </a:lnTo>
                  <a:cubicBezTo>
                    <a:pt x="4062985" y="1614186"/>
                    <a:pt x="4057697" y="1626951"/>
                    <a:pt x="4048285" y="1636363"/>
                  </a:cubicBezTo>
                  <a:cubicBezTo>
                    <a:pt x="4038874" y="1645774"/>
                    <a:pt x="4026109" y="1651062"/>
                    <a:pt x="4012799" y="1651062"/>
                  </a:cubicBezTo>
                  <a:lnTo>
                    <a:pt x="50185" y="1651062"/>
                  </a:lnTo>
                  <a:cubicBezTo>
                    <a:pt x="36875" y="1651062"/>
                    <a:pt x="24111" y="1645774"/>
                    <a:pt x="14699" y="1636363"/>
                  </a:cubicBezTo>
                  <a:cubicBezTo>
                    <a:pt x="5287" y="1626951"/>
                    <a:pt x="0" y="1614186"/>
                    <a:pt x="0" y="1600876"/>
                  </a:cubicBezTo>
                  <a:lnTo>
                    <a:pt x="0" y="50185"/>
                  </a:lnTo>
                  <a:cubicBezTo>
                    <a:pt x="0" y="36875"/>
                    <a:pt x="5287" y="24111"/>
                    <a:pt x="14699" y="14699"/>
                  </a:cubicBezTo>
                  <a:cubicBezTo>
                    <a:pt x="24111" y="5287"/>
                    <a:pt x="36875" y="0"/>
                    <a:pt x="50185" y="0"/>
                  </a:cubicBezTo>
                  <a:close/>
                </a:path>
              </a:pathLst>
            </a:custGeom>
            <a:solidFill>
              <a:srgbClr val="F6FCFC"/>
            </a:solidFill>
            <a:ln cap="rnd">
              <a:noFill/>
              <a:prstDash val="solid"/>
              <a:round/>
            </a:ln>
          </p:spPr>
        </p:sp>
        <p:sp>
          <p:nvSpPr>
            <p:cNvPr id="4" name="TextBox 4"/>
            <p:cNvSpPr txBox="1"/>
            <p:nvPr/>
          </p:nvSpPr>
          <p:spPr>
            <a:xfrm>
              <a:off x="0" y="-57150"/>
              <a:ext cx="4062984" cy="1708212"/>
            </a:xfrm>
            <a:prstGeom prst="rect">
              <a:avLst/>
            </a:prstGeom>
          </p:spPr>
          <p:txBody>
            <a:bodyPr lIns="50800" tIns="50800" rIns="50800" bIns="50800" rtlCol="0" anchor="ctr"/>
            <a:lstStyle/>
            <a:p>
              <a:pPr marL="518157" lvl="1" indent="-259078" algn="l">
                <a:lnSpc>
                  <a:spcPts val="3359"/>
                </a:lnSpc>
                <a:buFont typeface="Arial"/>
                <a:buChar char="•"/>
              </a:pPr>
              <a:endParaRPr/>
            </a:p>
          </p:txBody>
        </p:sp>
      </p:grpSp>
      <p:grpSp>
        <p:nvGrpSpPr>
          <p:cNvPr id="5" name="Group 5"/>
          <p:cNvGrpSpPr/>
          <p:nvPr/>
        </p:nvGrpSpPr>
        <p:grpSpPr>
          <a:xfrm>
            <a:off x="679124" y="592179"/>
            <a:ext cx="13956878" cy="1734586"/>
            <a:chOff x="0" y="0"/>
            <a:chExt cx="3269988" cy="406400"/>
          </a:xfrm>
        </p:grpSpPr>
        <p:sp>
          <p:nvSpPr>
            <p:cNvPr id="6" name="Freeform 6"/>
            <p:cNvSpPr/>
            <p:nvPr/>
          </p:nvSpPr>
          <p:spPr>
            <a:xfrm>
              <a:off x="0" y="0"/>
              <a:ext cx="3269988" cy="406400"/>
            </a:xfrm>
            <a:custGeom>
              <a:avLst/>
              <a:gdLst/>
              <a:ahLst/>
              <a:cxnLst/>
              <a:rect l="l" t="t" r="r" b="b"/>
              <a:pathLst>
                <a:path w="3269988" h="406400">
                  <a:moveTo>
                    <a:pt x="3066788" y="0"/>
                  </a:moveTo>
                  <a:cubicBezTo>
                    <a:pt x="3179012" y="0"/>
                    <a:pt x="3269988" y="90976"/>
                    <a:pt x="3269988" y="203200"/>
                  </a:cubicBezTo>
                  <a:cubicBezTo>
                    <a:pt x="3269988" y="315424"/>
                    <a:pt x="3179012" y="406400"/>
                    <a:pt x="3066788" y="406400"/>
                  </a:cubicBezTo>
                  <a:lnTo>
                    <a:pt x="203200" y="406400"/>
                  </a:lnTo>
                  <a:cubicBezTo>
                    <a:pt x="90976" y="406400"/>
                    <a:pt x="0" y="315424"/>
                    <a:pt x="0" y="203200"/>
                  </a:cubicBezTo>
                  <a:cubicBezTo>
                    <a:pt x="0" y="90976"/>
                    <a:pt x="90976" y="0"/>
                    <a:pt x="203200" y="0"/>
                  </a:cubicBezTo>
                  <a:close/>
                </a:path>
              </a:pathLst>
            </a:custGeom>
            <a:solidFill>
              <a:srgbClr val="D5EFEF"/>
            </a:solidFill>
          </p:spPr>
        </p:sp>
        <p:sp>
          <p:nvSpPr>
            <p:cNvPr id="7" name="TextBox 7"/>
            <p:cNvSpPr txBox="1"/>
            <p:nvPr/>
          </p:nvSpPr>
          <p:spPr>
            <a:xfrm>
              <a:off x="0" y="-104775"/>
              <a:ext cx="3269988" cy="511175"/>
            </a:xfrm>
            <a:prstGeom prst="rect">
              <a:avLst/>
            </a:prstGeom>
          </p:spPr>
          <p:txBody>
            <a:bodyPr lIns="50800" tIns="50800" rIns="50800" bIns="50800" rtlCol="0" anchor="ctr"/>
            <a:lstStyle/>
            <a:p>
              <a:pPr algn="l">
                <a:lnSpc>
                  <a:spcPts val="6999"/>
                </a:lnSpc>
              </a:pPr>
              <a:r>
                <a:rPr lang="en-US" sz="4999">
                  <a:solidFill>
                    <a:srgbClr val="2B485F"/>
                  </a:solidFill>
                  <a:latin typeface="Archivo Black"/>
                  <a:ea typeface="Archivo Black"/>
                  <a:cs typeface="Archivo Black"/>
                  <a:sym typeface="Archivo Black"/>
                </a:rPr>
                <a:t>          LES TECHNOLOGIES ÉTULISÉES</a:t>
              </a:r>
            </a:p>
          </p:txBody>
        </p:sp>
      </p:grpSp>
      <p:sp>
        <p:nvSpPr>
          <p:cNvPr id="8" name="Freeform 8"/>
          <p:cNvSpPr/>
          <p:nvPr/>
        </p:nvSpPr>
        <p:spPr>
          <a:xfrm>
            <a:off x="679124" y="415069"/>
            <a:ext cx="2099333" cy="2088807"/>
          </a:xfrm>
          <a:custGeom>
            <a:avLst/>
            <a:gdLst/>
            <a:ahLst/>
            <a:cxnLst/>
            <a:rect l="l" t="t" r="r" b="b"/>
            <a:pathLst>
              <a:path w="2099333" h="2088807">
                <a:moveTo>
                  <a:pt x="0" y="0"/>
                </a:moveTo>
                <a:lnTo>
                  <a:pt x="2099333" y="0"/>
                </a:lnTo>
                <a:lnTo>
                  <a:pt x="2099333" y="2088807"/>
                </a:lnTo>
                <a:lnTo>
                  <a:pt x="0" y="2088807"/>
                </a:lnTo>
                <a:lnTo>
                  <a:pt x="0" y="0"/>
                </a:lnTo>
                <a:close/>
              </a:path>
            </a:pathLst>
          </a:custGeom>
          <a:blipFill>
            <a:blip r:embed="rId2"/>
            <a:stretch>
              <a:fillRect t="-251" b="-251"/>
            </a:stretch>
          </a:blipFill>
        </p:spPr>
      </p:sp>
      <p:sp>
        <p:nvSpPr>
          <p:cNvPr id="9" name="Freeform 9"/>
          <p:cNvSpPr/>
          <p:nvPr/>
        </p:nvSpPr>
        <p:spPr>
          <a:xfrm>
            <a:off x="2778457" y="3901012"/>
            <a:ext cx="2389288" cy="2353223"/>
          </a:xfrm>
          <a:custGeom>
            <a:avLst/>
            <a:gdLst/>
            <a:ahLst/>
            <a:cxnLst/>
            <a:rect l="l" t="t" r="r" b="b"/>
            <a:pathLst>
              <a:path w="2389288" h="2353223">
                <a:moveTo>
                  <a:pt x="0" y="0"/>
                </a:moveTo>
                <a:lnTo>
                  <a:pt x="2389289" y="0"/>
                </a:lnTo>
                <a:lnTo>
                  <a:pt x="2389289" y="2353223"/>
                </a:lnTo>
                <a:lnTo>
                  <a:pt x="0" y="2353223"/>
                </a:lnTo>
                <a:lnTo>
                  <a:pt x="0" y="0"/>
                </a:lnTo>
                <a:close/>
              </a:path>
            </a:pathLst>
          </a:custGeom>
          <a:blipFill>
            <a:blip r:embed="rId3"/>
            <a:stretch>
              <a:fillRect/>
            </a:stretch>
          </a:blipFill>
        </p:spPr>
      </p:sp>
      <p:sp>
        <p:nvSpPr>
          <p:cNvPr id="10" name="Freeform 10"/>
          <p:cNvSpPr/>
          <p:nvPr/>
        </p:nvSpPr>
        <p:spPr>
          <a:xfrm>
            <a:off x="7374178" y="3955988"/>
            <a:ext cx="2341067" cy="2243270"/>
          </a:xfrm>
          <a:custGeom>
            <a:avLst/>
            <a:gdLst/>
            <a:ahLst/>
            <a:cxnLst/>
            <a:rect l="l" t="t" r="r" b="b"/>
            <a:pathLst>
              <a:path w="2341067" h="2243270">
                <a:moveTo>
                  <a:pt x="0" y="0"/>
                </a:moveTo>
                <a:lnTo>
                  <a:pt x="2341067" y="0"/>
                </a:lnTo>
                <a:lnTo>
                  <a:pt x="2341067" y="2243270"/>
                </a:lnTo>
                <a:lnTo>
                  <a:pt x="0" y="2243270"/>
                </a:lnTo>
                <a:lnTo>
                  <a:pt x="0" y="0"/>
                </a:lnTo>
                <a:close/>
              </a:path>
            </a:pathLst>
          </a:custGeom>
          <a:blipFill>
            <a:blip r:embed="rId4"/>
            <a:stretch>
              <a:fillRect l="-856" r="-856"/>
            </a:stretch>
          </a:blipFill>
        </p:spPr>
      </p:sp>
      <p:sp>
        <p:nvSpPr>
          <p:cNvPr id="11" name="Freeform 11"/>
          <p:cNvSpPr/>
          <p:nvPr/>
        </p:nvSpPr>
        <p:spPr>
          <a:xfrm>
            <a:off x="11925045" y="3832423"/>
            <a:ext cx="2339274" cy="2622155"/>
          </a:xfrm>
          <a:custGeom>
            <a:avLst/>
            <a:gdLst/>
            <a:ahLst/>
            <a:cxnLst/>
            <a:rect l="l" t="t" r="r" b="b"/>
            <a:pathLst>
              <a:path w="2339274" h="2622155">
                <a:moveTo>
                  <a:pt x="0" y="0"/>
                </a:moveTo>
                <a:lnTo>
                  <a:pt x="2339274" y="0"/>
                </a:lnTo>
                <a:lnTo>
                  <a:pt x="2339274" y="2622154"/>
                </a:lnTo>
                <a:lnTo>
                  <a:pt x="0" y="2622154"/>
                </a:lnTo>
                <a:lnTo>
                  <a:pt x="0" y="0"/>
                </a:lnTo>
                <a:close/>
              </a:path>
            </a:pathLst>
          </a:custGeom>
          <a:blipFill>
            <a:blip r:embed="rId5"/>
            <a:stretch>
              <a:fillRect l="-79443" t="-13698" r="-84116" b="-18462"/>
            </a:stretch>
          </a:blipFill>
        </p:spPr>
      </p:sp>
      <p:sp>
        <p:nvSpPr>
          <p:cNvPr id="12" name="Freeform 12"/>
          <p:cNvSpPr/>
          <p:nvPr/>
        </p:nvSpPr>
        <p:spPr>
          <a:xfrm>
            <a:off x="4311321" y="7137807"/>
            <a:ext cx="3536297" cy="1938415"/>
          </a:xfrm>
          <a:custGeom>
            <a:avLst/>
            <a:gdLst/>
            <a:ahLst/>
            <a:cxnLst/>
            <a:rect l="l" t="t" r="r" b="b"/>
            <a:pathLst>
              <a:path w="3536297" h="1938415">
                <a:moveTo>
                  <a:pt x="0" y="0"/>
                </a:moveTo>
                <a:lnTo>
                  <a:pt x="3536297" y="0"/>
                </a:lnTo>
                <a:lnTo>
                  <a:pt x="3536297" y="1938414"/>
                </a:lnTo>
                <a:lnTo>
                  <a:pt x="0" y="1938414"/>
                </a:lnTo>
                <a:lnTo>
                  <a:pt x="0" y="0"/>
                </a:lnTo>
                <a:close/>
              </a:path>
            </a:pathLst>
          </a:custGeom>
          <a:blipFill>
            <a:blip r:embed="rId6"/>
            <a:stretch>
              <a:fillRect/>
            </a:stretch>
          </a:blipFill>
        </p:spPr>
      </p:sp>
      <p:grpSp>
        <p:nvGrpSpPr>
          <p:cNvPr id="13" name="Group 13"/>
          <p:cNvGrpSpPr/>
          <p:nvPr/>
        </p:nvGrpSpPr>
        <p:grpSpPr>
          <a:xfrm>
            <a:off x="1366303" y="2668061"/>
            <a:ext cx="15426644" cy="656081"/>
            <a:chOff x="0" y="0"/>
            <a:chExt cx="4062984" cy="172795"/>
          </a:xfrm>
        </p:grpSpPr>
        <p:sp>
          <p:nvSpPr>
            <p:cNvPr id="14" name="Freeform 14"/>
            <p:cNvSpPr/>
            <p:nvPr/>
          </p:nvSpPr>
          <p:spPr>
            <a:xfrm>
              <a:off x="0" y="0"/>
              <a:ext cx="4062985" cy="172795"/>
            </a:xfrm>
            <a:custGeom>
              <a:avLst/>
              <a:gdLst/>
              <a:ahLst/>
              <a:cxnLst/>
              <a:rect l="l" t="t" r="r" b="b"/>
              <a:pathLst>
                <a:path w="4062985" h="172795">
                  <a:moveTo>
                    <a:pt x="50185" y="0"/>
                  </a:moveTo>
                  <a:lnTo>
                    <a:pt x="4012799" y="0"/>
                  </a:lnTo>
                  <a:cubicBezTo>
                    <a:pt x="4026109" y="0"/>
                    <a:pt x="4038874" y="5287"/>
                    <a:pt x="4048285" y="14699"/>
                  </a:cubicBezTo>
                  <a:cubicBezTo>
                    <a:pt x="4057697" y="24111"/>
                    <a:pt x="4062985" y="36875"/>
                    <a:pt x="4062985" y="50185"/>
                  </a:cubicBezTo>
                  <a:lnTo>
                    <a:pt x="4062985" y="122610"/>
                  </a:lnTo>
                  <a:cubicBezTo>
                    <a:pt x="4062985" y="135920"/>
                    <a:pt x="4057697" y="148685"/>
                    <a:pt x="4048285" y="158096"/>
                  </a:cubicBezTo>
                  <a:cubicBezTo>
                    <a:pt x="4038874" y="167508"/>
                    <a:pt x="4026109" y="172795"/>
                    <a:pt x="4012799" y="172795"/>
                  </a:cubicBezTo>
                  <a:lnTo>
                    <a:pt x="50185" y="172795"/>
                  </a:lnTo>
                  <a:cubicBezTo>
                    <a:pt x="36875" y="172795"/>
                    <a:pt x="24111" y="167508"/>
                    <a:pt x="14699" y="158096"/>
                  </a:cubicBezTo>
                  <a:cubicBezTo>
                    <a:pt x="5287" y="148685"/>
                    <a:pt x="0" y="135920"/>
                    <a:pt x="0" y="122610"/>
                  </a:cubicBezTo>
                  <a:lnTo>
                    <a:pt x="0" y="50185"/>
                  </a:lnTo>
                  <a:cubicBezTo>
                    <a:pt x="0" y="36875"/>
                    <a:pt x="5287" y="24111"/>
                    <a:pt x="14699" y="14699"/>
                  </a:cubicBezTo>
                  <a:cubicBezTo>
                    <a:pt x="24111" y="5287"/>
                    <a:pt x="36875" y="0"/>
                    <a:pt x="50185" y="0"/>
                  </a:cubicBezTo>
                  <a:close/>
                </a:path>
              </a:pathLst>
            </a:custGeom>
            <a:solidFill>
              <a:srgbClr val="F6FCFC"/>
            </a:solidFill>
            <a:ln cap="rnd">
              <a:noFill/>
              <a:prstDash val="solid"/>
              <a:round/>
            </a:ln>
          </p:spPr>
        </p:sp>
        <p:sp>
          <p:nvSpPr>
            <p:cNvPr id="15" name="TextBox 15"/>
            <p:cNvSpPr txBox="1"/>
            <p:nvPr/>
          </p:nvSpPr>
          <p:spPr>
            <a:xfrm>
              <a:off x="0" y="-57150"/>
              <a:ext cx="4062984" cy="229945"/>
            </a:xfrm>
            <a:prstGeom prst="rect">
              <a:avLst/>
            </a:prstGeom>
          </p:spPr>
          <p:txBody>
            <a:bodyPr lIns="50800" tIns="50800" rIns="50800" bIns="50800" rtlCol="0" anchor="ctr"/>
            <a:lstStyle/>
            <a:p>
              <a:pPr marL="647694" lvl="1" indent="-323847" algn="l">
                <a:lnSpc>
                  <a:spcPts val="4199"/>
                </a:lnSpc>
                <a:buFont typeface="Arial"/>
                <a:buChar char="•"/>
              </a:pPr>
              <a:r>
                <a:rPr lang="en-US" sz="2999">
                  <a:solidFill>
                    <a:srgbClr val="000000"/>
                  </a:solidFill>
                  <a:latin typeface="Archivo Black"/>
                  <a:ea typeface="Archivo Black"/>
                  <a:cs typeface="Archivo Black"/>
                  <a:sym typeface="Archivo Black"/>
                </a:rPr>
                <a:t>Les languages utilisés :</a:t>
              </a:r>
            </a:p>
          </p:txBody>
        </p:sp>
      </p:grpSp>
      <p:sp>
        <p:nvSpPr>
          <p:cNvPr id="16" name="Freeform 16"/>
          <p:cNvSpPr/>
          <p:nvPr/>
        </p:nvSpPr>
        <p:spPr>
          <a:xfrm>
            <a:off x="9715245" y="7205009"/>
            <a:ext cx="3688300" cy="1871212"/>
          </a:xfrm>
          <a:custGeom>
            <a:avLst/>
            <a:gdLst/>
            <a:ahLst/>
            <a:cxnLst/>
            <a:rect l="l" t="t" r="r" b="b"/>
            <a:pathLst>
              <a:path w="3688300" h="1871212">
                <a:moveTo>
                  <a:pt x="0" y="0"/>
                </a:moveTo>
                <a:lnTo>
                  <a:pt x="3688300" y="0"/>
                </a:lnTo>
                <a:lnTo>
                  <a:pt x="3688300" y="1871212"/>
                </a:lnTo>
                <a:lnTo>
                  <a:pt x="0" y="1871212"/>
                </a:lnTo>
                <a:lnTo>
                  <a:pt x="0" y="0"/>
                </a:lnTo>
                <a:close/>
              </a:path>
            </a:pathLst>
          </a:custGeom>
          <a:blipFill>
            <a:blip r:embed="rId7"/>
            <a:stretch>
              <a:fillRect l="-3463" r="-5996"/>
            </a:stretch>
          </a:blipFill>
        </p:spPr>
      </p:sp>
      <p:sp>
        <p:nvSpPr>
          <p:cNvPr id="17" name="TextBox 17"/>
          <p:cNvSpPr txBox="1"/>
          <p:nvPr/>
        </p:nvSpPr>
        <p:spPr>
          <a:xfrm>
            <a:off x="3329090" y="6318991"/>
            <a:ext cx="1288024" cy="514351"/>
          </a:xfrm>
          <a:prstGeom prst="rect">
            <a:avLst/>
          </a:prstGeom>
        </p:spPr>
        <p:txBody>
          <a:bodyPr lIns="0" tIns="0" rIns="0" bIns="0" rtlCol="0" anchor="t">
            <a:spAutoFit/>
          </a:bodyPr>
          <a:lstStyle/>
          <a:p>
            <a:pPr algn="ctr">
              <a:lnSpc>
                <a:spcPts val="4199"/>
              </a:lnSpc>
              <a:spcBef>
                <a:spcPct val="0"/>
              </a:spcBef>
            </a:pPr>
            <a:r>
              <a:rPr lang="en-US" sz="2999" b="1">
                <a:solidFill>
                  <a:srgbClr val="000000"/>
                </a:solidFill>
                <a:latin typeface="Arimo Bold"/>
                <a:ea typeface="Arimo Bold"/>
                <a:cs typeface="Arimo Bold"/>
                <a:sym typeface="Arimo Bold"/>
              </a:rPr>
              <a:t>HTML</a:t>
            </a:r>
          </a:p>
        </p:txBody>
      </p:sp>
      <p:sp>
        <p:nvSpPr>
          <p:cNvPr id="18" name="TextBox 18"/>
          <p:cNvSpPr txBox="1"/>
          <p:nvPr/>
        </p:nvSpPr>
        <p:spPr>
          <a:xfrm>
            <a:off x="7847618" y="6375806"/>
            <a:ext cx="1288024" cy="514351"/>
          </a:xfrm>
          <a:prstGeom prst="rect">
            <a:avLst/>
          </a:prstGeom>
        </p:spPr>
        <p:txBody>
          <a:bodyPr lIns="0" tIns="0" rIns="0" bIns="0" rtlCol="0" anchor="t">
            <a:spAutoFit/>
          </a:bodyPr>
          <a:lstStyle/>
          <a:p>
            <a:pPr algn="ctr">
              <a:lnSpc>
                <a:spcPts val="4199"/>
              </a:lnSpc>
              <a:spcBef>
                <a:spcPct val="0"/>
              </a:spcBef>
            </a:pPr>
            <a:r>
              <a:rPr lang="en-US" sz="2999" b="1">
                <a:solidFill>
                  <a:srgbClr val="000000"/>
                </a:solidFill>
                <a:latin typeface="Arimo Bold"/>
                <a:ea typeface="Arimo Bold"/>
                <a:cs typeface="Arimo Bold"/>
                <a:sym typeface="Arimo Bold"/>
              </a:rPr>
              <a:t>CSS</a:t>
            </a:r>
          </a:p>
        </p:txBody>
      </p:sp>
      <p:sp>
        <p:nvSpPr>
          <p:cNvPr id="19" name="TextBox 19"/>
          <p:cNvSpPr txBox="1"/>
          <p:nvPr/>
        </p:nvSpPr>
        <p:spPr>
          <a:xfrm>
            <a:off x="11963733" y="6435097"/>
            <a:ext cx="2489453" cy="514351"/>
          </a:xfrm>
          <a:prstGeom prst="rect">
            <a:avLst/>
          </a:prstGeom>
        </p:spPr>
        <p:txBody>
          <a:bodyPr lIns="0" tIns="0" rIns="0" bIns="0" rtlCol="0" anchor="t">
            <a:spAutoFit/>
          </a:bodyPr>
          <a:lstStyle/>
          <a:p>
            <a:pPr algn="ctr">
              <a:lnSpc>
                <a:spcPts val="4199"/>
              </a:lnSpc>
              <a:spcBef>
                <a:spcPct val="0"/>
              </a:spcBef>
            </a:pPr>
            <a:r>
              <a:rPr lang="en-US" sz="2999" b="1">
                <a:solidFill>
                  <a:srgbClr val="000000"/>
                </a:solidFill>
                <a:latin typeface="Arimo Bold"/>
                <a:ea typeface="Arimo Bold"/>
                <a:cs typeface="Arimo Bold"/>
                <a:sym typeface="Arimo Bold"/>
              </a:rPr>
              <a:t>JAVASCRIPT</a:t>
            </a:r>
          </a:p>
        </p:txBody>
      </p:sp>
      <p:sp>
        <p:nvSpPr>
          <p:cNvPr id="20" name="TextBox 20"/>
          <p:cNvSpPr txBox="1"/>
          <p:nvPr/>
        </p:nvSpPr>
        <p:spPr>
          <a:xfrm>
            <a:off x="5435458" y="9118892"/>
            <a:ext cx="1288024" cy="514351"/>
          </a:xfrm>
          <a:prstGeom prst="rect">
            <a:avLst/>
          </a:prstGeom>
        </p:spPr>
        <p:txBody>
          <a:bodyPr lIns="0" tIns="0" rIns="0" bIns="0" rtlCol="0" anchor="t">
            <a:spAutoFit/>
          </a:bodyPr>
          <a:lstStyle/>
          <a:p>
            <a:pPr algn="ctr">
              <a:lnSpc>
                <a:spcPts val="4199"/>
              </a:lnSpc>
              <a:spcBef>
                <a:spcPct val="0"/>
              </a:spcBef>
            </a:pPr>
            <a:r>
              <a:rPr lang="en-US" sz="2999" b="1">
                <a:solidFill>
                  <a:srgbClr val="000000"/>
                </a:solidFill>
                <a:latin typeface="Arimo Bold"/>
                <a:ea typeface="Arimo Bold"/>
                <a:cs typeface="Arimo Bold"/>
                <a:sym typeface="Arimo Bold"/>
              </a:rPr>
              <a:t>PHP</a:t>
            </a:r>
          </a:p>
        </p:txBody>
      </p:sp>
      <p:sp>
        <p:nvSpPr>
          <p:cNvPr id="21" name="TextBox 21"/>
          <p:cNvSpPr txBox="1"/>
          <p:nvPr/>
        </p:nvSpPr>
        <p:spPr>
          <a:xfrm>
            <a:off x="9002492" y="9109367"/>
            <a:ext cx="5922483" cy="500381"/>
          </a:xfrm>
          <a:prstGeom prst="rect">
            <a:avLst/>
          </a:prstGeom>
        </p:spPr>
        <p:txBody>
          <a:bodyPr lIns="0" tIns="0" rIns="0" bIns="0" rtlCol="0" anchor="t">
            <a:spAutoFit/>
          </a:bodyPr>
          <a:lstStyle/>
          <a:p>
            <a:pPr algn="ctr">
              <a:lnSpc>
                <a:spcPts val="3919"/>
              </a:lnSpc>
              <a:spcBef>
                <a:spcPct val="0"/>
              </a:spcBef>
            </a:pPr>
            <a:r>
              <a:rPr lang="en-US" sz="2799" b="1">
                <a:solidFill>
                  <a:srgbClr val="000000"/>
                </a:solidFill>
                <a:latin typeface="Arimo Bold"/>
                <a:ea typeface="Arimo Bold"/>
                <a:cs typeface="Arimo Bold"/>
                <a:sym typeface="Arimo Bold"/>
              </a:rPr>
              <a:t>SQL (Structured Query Language) </a:t>
            </a:r>
          </a:p>
        </p:txBody>
      </p:sp>
      <p:grpSp>
        <p:nvGrpSpPr>
          <p:cNvPr id="22" name="Group 22"/>
          <p:cNvGrpSpPr/>
          <p:nvPr/>
        </p:nvGrpSpPr>
        <p:grpSpPr>
          <a:xfrm>
            <a:off x="16598163" y="9258300"/>
            <a:ext cx="661137" cy="661137"/>
            <a:chOff x="0" y="0"/>
            <a:chExt cx="140071" cy="140071"/>
          </a:xfrm>
        </p:grpSpPr>
        <p:sp>
          <p:nvSpPr>
            <p:cNvPr id="23" name="Freeform 23"/>
            <p:cNvSpPr/>
            <p:nvPr/>
          </p:nvSpPr>
          <p:spPr>
            <a:xfrm>
              <a:off x="0" y="0"/>
              <a:ext cx="140071" cy="140071"/>
            </a:xfrm>
            <a:custGeom>
              <a:avLst/>
              <a:gdLst/>
              <a:ahLst/>
              <a:cxnLst/>
              <a:rect l="l" t="t" r="r" b="b"/>
              <a:pathLst>
                <a:path w="140071" h="140071">
                  <a:moveTo>
                    <a:pt x="0" y="0"/>
                  </a:moveTo>
                  <a:lnTo>
                    <a:pt x="140071" y="0"/>
                  </a:lnTo>
                  <a:lnTo>
                    <a:pt x="140071" y="140071"/>
                  </a:lnTo>
                  <a:lnTo>
                    <a:pt x="0" y="140071"/>
                  </a:lnTo>
                  <a:close/>
                </a:path>
              </a:pathLst>
            </a:custGeom>
            <a:solidFill>
              <a:srgbClr val="2B485F"/>
            </a:solidFill>
          </p:spPr>
        </p:sp>
        <p:sp>
          <p:nvSpPr>
            <p:cNvPr id="24" name="TextBox 24"/>
            <p:cNvSpPr txBox="1"/>
            <p:nvPr/>
          </p:nvSpPr>
          <p:spPr>
            <a:xfrm>
              <a:off x="0" y="-38100"/>
              <a:ext cx="140071" cy="178171"/>
            </a:xfrm>
            <a:prstGeom prst="rect">
              <a:avLst/>
            </a:prstGeom>
          </p:spPr>
          <p:txBody>
            <a:bodyPr lIns="63151" tIns="63151" rIns="63151" bIns="63151" rtlCol="0" anchor="ctr"/>
            <a:lstStyle/>
            <a:p>
              <a:pPr algn="ctr">
                <a:lnSpc>
                  <a:spcPts val="2659"/>
                </a:lnSpc>
              </a:pPr>
              <a:endParaRPr/>
            </a:p>
          </p:txBody>
        </p:sp>
      </p:grpSp>
      <p:sp>
        <p:nvSpPr>
          <p:cNvPr id="25" name="TextBox 25"/>
          <p:cNvSpPr txBox="1"/>
          <p:nvPr/>
        </p:nvSpPr>
        <p:spPr>
          <a:xfrm>
            <a:off x="16613559" y="9299229"/>
            <a:ext cx="645741" cy="522129"/>
          </a:xfrm>
          <a:prstGeom prst="rect">
            <a:avLst/>
          </a:prstGeom>
        </p:spPr>
        <p:txBody>
          <a:bodyPr lIns="0" tIns="0" rIns="0" bIns="0" rtlCol="0" anchor="t">
            <a:spAutoFit/>
          </a:bodyPr>
          <a:lstStyle/>
          <a:p>
            <a:pPr algn="ctr">
              <a:lnSpc>
                <a:spcPts val="4296"/>
              </a:lnSpc>
            </a:pPr>
            <a:r>
              <a:rPr lang="en-US" sz="3068" b="1">
                <a:solidFill>
                  <a:srgbClr val="F6FCFC"/>
                </a:solidFill>
                <a:latin typeface="DM Sans Bold"/>
                <a:ea typeface="DM Sans Bold"/>
                <a:cs typeface="DM Sans Bold"/>
                <a:sym typeface="DM Sans Bold"/>
              </a:rPr>
              <a:t>9</a:t>
            </a:r>
          </a:p>
        </p:txBody>
      </p:sp>
      <p:sp>
        <p:nvSpPr>
          <p:cNvPr id="26" name="TextBox 26"/>
          <p:cNvSpPr txBox="1"/>
          <p:nvPr/>
        </p:nvSpPr>
        <p:spPr>
          <a:xfrm>
            <a:off x="679124" y="1035610"/>
            <a:ext cx="2099333" cy="762001"/>
          </a:xfrm>
          <a:prstGeom prst="rect">
            <a:avLst/>
          </a:prstGeom>
        </p:spPr>
        <p:txBody>
          <a:bodyPr lIns="0" tIns="0" rIns="0" bIns="0" rtlCol="0" anchor="t">
            <a:spAutoFit/>
          </a:bodyPr>
          <a:lstStyle/>
          <a:p>
            <a:pPr algn="ctr">
              <a:lnSpc>
                <a:spcPts val="6299"/>
              </a:lnSpc>
              <a:spcBef>
                <a:spcPct val="0"/>
              </a:spcBef>
            </a:pPr>
            <a:r>
              <a:rPr lang="en-US" sz="4499">
                <a:solidFill>
                  <a:srgbClr val="2B485F"/>
                </a:solidFill>
                <a:latin typeface="Archivo Black"/>
                <a:ea typeface="Archivo Black"/>
                <a:cs typeface="Archivo Black"/>
                <a:sym typeface="Archivo Black"/>
              </a:rPr>
              <a:t>06</a:t>
            </a:r>
          </a:p>
        </p:txBody>
      </p:sp>
      <p:grpSp>
        <p:nvGrpSpPr>
          <p:cNvPr id="27" name="Group 27"/>
          <p:cNvGrpSpPr/>
          <p:nvPr/>
        </p:nvGrpSpPr>
        <p:grpSpPr>
          <a:xfrm>
            <a:off x="-1269559" y="9258300"/>
            <a:ext cx="4539369" cy="4539369"/>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30" name="Freeform 30"/>
          <p:cNvSpPr/>
          <p:nvPr/>
        </p:nvSpPr>
        <p:spPr>
          <a:xfrm>
            <a:off x="14773392" y="172195"/>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8"/>
            <a:stretch>
              <a:fillRect/>
            </a:stretch>
          </a:blipFill>
        </p:spPr>
      </p:sp>
      <p:sp>
        <p:nvSpPr>
          <p:cNvPr id="31" name="Freeform 31"/>
          <p:cNvSpPr/>
          <p:nvPr/>
        </p:nvSpPr>
        <p:spPr>
          <a:xfrm>
            <a:off x="15723416" y="-347715"/>
            <a:ext cx="5166194" cy="1501633"/>
          </a:xfrm>
          <a:custGeom>
            <a:avLst/>
            <a:gdLst/>
            <a:ahLst/>
            <a:cxnLst/>
            <a:rect l="l" t="t" r="r" b="b"/>
            <a:pathLst>
              <a:path w="5166194" h="1501633">
                <a:moveTo>
                  <a:pt x="0" y="0"/>
                </a:moveTo>
                <a:lnTo>
                  <a:pt x="5166193" y="0"/>
                </a:lnTo>
                <a:lnTo>
                  <a:pt x="5166193" y="1501633"/>
                </a:lnTo>
                <a:lnTo>
                  <a:pt x="0" y="1501633"/>
                </a:lnTo>
                <a:lnTo>
                  <a:pt x="0" y="0"/>
                </a:lnTo>
                <a:close/>
              </a:path>
            </a:pathLst>
          </a:custGeom>
          <a:blipFill>
            <a:blip r:embed="rId9"/>
            <a:stretch>
              <a:fillRect l="-776"/>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30678" y="3591173"/>
            <a:ext cx="15426644" cy="6268875"/>
            <a:chOff x="0" y="0"/>
            <a:chExt cx="4062984" cy="1651062"/>
          </a:xfrm>
        </p:grpSpPr>
        <p:sp>
          <p:nvSpPr>
            <p:cNvPr id="3" name="Freeform 3"/>
            <p:cNvSpPr/>
            <p:nvPr/>
          </p:nvSpPr>
          <p:spPr>
            <a:xfrm>
              <a:off x="0" y="0"/>
              <a:ext cx="4062985" cy="1651062"/>
            </a:xfrm>
            <a:custGeom>
              <a:avLst/>
              <a:gdLst/>
              <a:ahLst/>
              <a:cxnLst/>
              <a:rect l="l" t="t" r="r" b="b"/>
              <a:pathLst>
                <a:path w="4062985" h="1651062">
                  <a:moveTo>
                    <a:pt x="50185" y="0"/>
                  </a:moveTo>
                  <a:lnTo>
                    <a:pt x="4012799" y="0"/>
                  </a:lnTo>
                  <a:cubicBezTo>
                    <a:pt x="4026109" y="0"/>
                    <a:pt x="4038874" y="5287"/>
                    <a:pt x="4048285" y="14699"/>
                  </a:cubicBezTo>
                  <a:cubicBezTo>
                    <a:pt x="4057697" y="24111"/>
                    <a:pt x="4062985" y="36875"/>
                    <a:pt x="4062985" y="50185"/>
                  </a:cubicBezTo>
                  <a:lnTo>
                    <a:pt x="4062985" y="1600876"/>
                  </a:lnTo>
                  <a:cubicBezTo>
                    <a:pt x="4062985" y="1614186"/>
                    <a:pt x="4057697" y="1626951"/>
                    <a:pt x="4048285" y="1636363"/>
                  </a:cubicBezTo>
                  <a:cubicBezTo>
                    <a:pt x="4038874" y="1645774"/>
                    <a:pt x="4026109" y="1651062"/>
                    <a:pt x="4012799" y="1651062"/>
                  </a:cubicBezTo>
                  <a:lnTo>
                    <a:pt x="50185" y="1651062"/>
                  </a:lnTo>
                  <a:cubicBezTo>
                    <a:pt x="36875" y="1651062"/>
                    <a:pt x="24111" y="1645774"/>
                    <a:pt x="14699" y="1636363"/>
                  </a:cubicBezTo>
                  <a:cubicBezTo>
                    <a:pt x="5287" y="1626951"/>
                    <a:pt x="0" y="1614186"/>
                    <a:pt x="0" y="1600876"/>
                  </a:cubicBezTo>
                  <a:lnTo>
                    <a:pt x="0" y="50185"/>
                  </a:lnTo>
                  <a:cubicBezTo>
                    <a:pt x="0" y="36875"/>
                    <a:pt x="5287" y="24111"/>
                    <a:pt x="14699" y="14699"/>
                  </a:cubicBezTo>
                  <a:cubicBezTo>
                    <a:pt x="24111" y="5287"/>
                    <a:pt x="36875" y="0"/>
                    <a:pt x="50185" y="0"/>
                  </a:cubicBezTo>
                  <a:close/>
                </a:path>
              </a:pathLst>
            </a:custGeom>
            <a:solidFill>
              <a:srgbClr val="F6FCFC"/>
            </a:solidFill>
            <a:ln cap="rnd">
              <a:noFill/>
              <a:prstDash val="solid"/>
              <a:round/>
            </a:ln>
          </p:spPr>
        </p:sp>
        <p:sp>
          <p:nvSpPr>
            <p:cNvPr id="4" name="TextBox 4"/>
            <p:cNvSpPr txBox="1"/>
            <p:nvPr/>
          </p:nvSpPr>
          <p:spPr>
            <a:xfrm>
              <a:off x="0" y="-57150"/>
              <a:ext cx="4062984" cy="1708212"/>
            </a:xfrm>
            <a:prstGeom prst="rect">
              <a:avLst/>
            </a:prstGeom>
          </p:spPr>
          <p:txBody>
            <a:bodyPr lIns="50800" tIns="50800" rIns="50800" bIns="50800" rtlCol="0" anchor="ctr"/>
            <a:lstStyle/>
            <a:p>
              <a:pPr marL="518157" lvl="1" indent="-259078" algn="l">
                <a:lnSpc>
                  <a:spcPts val="3359"/>
                </a:lnSpc>
                <a:buFont typeface="Arial"/>
                <a:buChar char="•"/>
              </a:pPr>
              <a:endParaRPr/>
            </a:p>
          </p:txBody>
        </p:sp>
      </p:grpSp>
      <p:grpSp>
        <p:nvGrpSpPr>
          <p:cNvPr id="5" name="Group 5"/>
          <p:cNvGrpSpPr/>
          <p:nvPr/>
        </p:nvGrpSpPr>
        <p:grpSpPr>
          <a:xfrm>
            <a:off x="679124" y="592179"/>
            <a:ext cx="13956878" cy="1734586"/>
            <a:chOff x="0" y="0"/>
            <a:chExt cx="3269988" cy="406400"/>
          </a:xfrm>
        </p:grpSpPr>
        <p:sp>
          <p:nvSpPr>
            <p:cNvPr id="6" name="Freeform 6"/>
            <p:cNvSpPr/>
            <p:nvPr/>
          </p:nvSpPr>
          <p:spPr>
            <a:xfrm>
              <a:off x="0" y="0"/>
              <a:ext cx="3269988" cy="406400"/>
            </a:xfrm>
            <a:custGeom>
              <a:avLst/>
              <a:gdLst/>
              <a:ahLst/>
              <a:cxnLst/>
              <a:rect l="l" t="t" r="r" b="b"/>
              <a:pathLst>
                <a:path w="3269988" h="406400">
                  <a:moveTo>
                    <a:pt x="3066788" y="0"/>
                  </a:moveTo>
                  <a:cubicBezTo>
                    <a:pt x="3179012" y="0"/>
                    <a:pt x="3269988" y="90976"/>
                    <a:pt x="3269988" y="203200"/>
                  </a:cubicBezTo>
                  <a:cubicBezTo>
                    <a:pt x="3269988" y="315424"/>
                    <a:pt x="3179012" y="406400"/>
                    <a:pt x="3066788" y="406400"/>
                  </a:cubicBezTo>
                  <a:lnTo>
                    <a:pt x="203200" y="406400"/>
                  </a:lnTo>
                  <a:cubicBezTo>
                    <a:pt x="90976" y="406400"/>
                    <a:pt x="0" y="315424"/>
                    <a:pt x="0" y="203200"/>
                  </a:cubicBezTo>
                  <a:cubicBezTo>
                    <a:pt x="0" y="90976"/>
                    <a:pt x="90976" y="0"/>
                    <a:pt x="203200" y="0"/>
                  </a:cubicBezTo>
                  <a:close/>
                </a:path>
              </a:pathLst>
            </a:custGeom>
            <a:solidFill>
              <a:srgbClr val="D5EFEF"/>
            </a:solidFill>
          </p:spPr>
        </p:sp>
        <p:sp>
          <p:nvSpPr>
            <p:cNvPr id="7" name="TextBox 7"/>
            <p:cNvSpPr txBox="1"/>
            <p:nvPr/>
          </p:nvSpPr>
          <p:spPr>
            <a:xfrm>
              <a:off x="0" y="-104775"/>
              <a:ext cx="3269988" cy="511175"/>
            </a:xfrm>
            <a:prstGeom prst="rect">
              <a:avLst/>
            </a:prstGeom>
          </p:spPr>
          <p:txBody>
            <a:bodyPr lIns="50800" tIns="50800" rIns="50800" bIns="50800" rtlCol="0" anchor="ctr"/>
            <a:lstStyle/>
            <a:p>
              <a:pPr algn="l">
                <a:lnSpc>
                  <a:spcPts val="6999"/>
                </a:lnSpc>
              </a:pPr>
              <a:r>
                <a:rPr lang="en-US" sz="4999">
                  <a:solidFill>
                    <a:srgbClr val="2B485F"/>
                  </a:solidFill>
                  <a:latin typeface="Archivo Black"/>
                  <a:ea typeface="Archivo Black"/>
                  <a:cs typeface="Archivo Black"/>
                  <a:sym typeface="Archivo Black"/>
                </a:rPr>
                <a:t>          LES TECHNOLOGIES ÉTULISÉES</a:t>
              </a:r>
            </a:p>
          </p:txBody>
        </p:sp>
      </p:grpSp>
      <p:sp>
        <p:nvSpPr>
          <p:cNvPr id="8" name="Freeform 8"/>
          <p:cNvSpPr/>
          <p:nvPr/>
        </p:nvSpPr>
        <p:spPr>
          <a:xfrm>
            <a:off x="679124" y="415069"/>
            <a:ext cx="2099333" cy="2088807"/>
          </a:xfrm>
          <a:custGeom>
            <a:avLst/>
            <a:gdLst/>
            <a:ahLst/>
            <a:cxnLst/>
            <a:rect l="l" t="t" r="r" b="b"/>
            <a:pathLst>
              <a:path w="2099333" h="2088807">
                <a:moveTo>
                  <a:pt x="0" y="0"/>
                </a:moveTo>
                <a:lnTo>
                  <a:pt x="2099333" y="0"/>
                </a:lnTo>
                <a:lnTo>
                  <a:pt x="2099333" y="2088807"/>
                </a:lnTo>
                <a:lnTo>
                  <a:pt x="0" y="2088807"/>
                </a:lnTo>
                <a:lnTo>
                  <a:pt x="0" y="0"/>
                </a:lnTo>
                <a:close/>
              </a:path>
            </a:pathLst>
          </a:custGeom>
          <a:blipFill>
            <a:blip r:embed="rId2"/>
            <a:stretch>
              <a:fillRect t="-251" b="-251"/>
            </a:stretch>
          </a:blipFill>
        </p:spPr>
      </p:sp>
      <p:grpSp>
        <p:nvGrpSpPr>
          <p:cNvPr id="9" name="Group 9"/>
          <p:cNvGrpSpPr/>
          <p:nvPr/>
        </p:nvGrpSpPr>
        <p:grpSpPr>
          <a:xfrm>
            <a:off x="1366303" y="2668061"/>
            <a:ext cx="15426644" cy="656081"/>
            <a:chOff x="0" y="0"/>
            <a:chExt cx="4062984" cy="172795"/>
          </a:xfrm>
        </p:grpSpPr>
        <p:sp>
          <p:nvSpPr>
            <p:cNvPr id="10" name="Freeform 10"/>
            <p:cNvSpPr/>
            <p:nvPr/>
          </p:nvSpPr>
          <p:spPr>
            <a:xfrm>
              <a:off x="0" y="0"/>
              <a:ext cx="4062985" cy="172795"/>
            </a:xfrm>
            <a:custGeom>
              <a:avLst/>
              <a:gdLst/>
              <a:ahLst/>
              <a:cxnLst/>
              <a:rect l="l" t="t" r="r" b="b"/>
              <a:pathLst>
                <a:path w="4062985" h="172795">
                  <a:moveTo>
                    <a:pt x="50185" y="0"/>
                  </a:moveTo>
                  <a:lnTo>
                    <a:pt x="4012799" y="0"/>
                  </a:lnTo>
                  <a:cubicBezTo>
                    <a:pt x="4026109" y="0"/>
                    <a:pt x="4038874" y="5287"/>
                    <a:pt x="4048285" y="14699"/>
                  </a:cubicBezTo>
                  <a:cubicBezTo>
                    <a:pt x="4057697" y="24111"/>
                    <a:pt x="4062985" y="36875"/>
                    <a:pt x="4062985" y="50185"/>
                  </a:cubicBezTo>
                  <a:lnTo>
                    <a:pt x="4062985" y="122610"/>
                  </a:lnTo>
                  <a:cubicBezTo>
                    <a:pt x="4062985" y="135920"/>
                    <a:pt x="4057697" y="148685"/>
                    <a:pt x="4048285" y="158096"/>
                  </a:cubicBezTo>
                  <a:cubicBezTo>
                    <a:pt x="4038874" y="167508"/>
                    <a:pt x="4026109" y="172795"/>
                    <a:pt x="4012799" y="172795"/>
                  </a:cubicBezTo>
                  <a:lnTo>
                    <a:pt x="50185" y="172795"/>
                  </a:lnTo>
                  <a:cubicBezTo>
                    <a:pt x="36875" y="172795"/>
                    <a:pt x="24111" y="167508"/>
                    <a:pt x="14699" y="158096"/>
                  </a:cubicBezTo>
                  <a:cubicBezTo>
                    <a:pt x="5287" y="148685"/>
                    <a:pt x="0" y="135920"/>
                    <a:pt x="0" y="122610"/>
                  </a:cubicBezTo>
                  <a:lnTo>
                    <a:pt x="0" y="50185"/>
                  </a:lnTo>
                  <a:cubicBezTo>
                    <a:pt x="0" y="36875"/>
                    <a:pt x="5287" y="24111"/>
                    <a:pt x="14699" y="14699"/>
                  </a:cubicBezTo>
                  <a:cubicBezTo>
                    <a:pt x="24111" y="5287"/>
                    <a:pt x="36875" y="0"/>
                    <a:pt x="50185" y="0"/>
                  </a:cubicBezTo>
                  <a:close/>
                </a:path>
              </a:pathLst>
            </a:custGeom>
            <a:solidFill>
              <a:srgbClr val="F6FCFC"/>
            </a:solidFill>
            <a:ln cap="rnd">
              <a:noFill/>
              <a:prstDash val="solid"/>
              <a:round/>
            </a:ln>
          </p:spPr>
        </p:sp>
        <p:sp>
          <p:nvSpPr>
            <p:cNvPr id="11" name="TextBox 11"/>
            <p:cNvSpPr txBox="1"/>
            <p:nvPr/>
          </p:nvSpPr>
          <p:spPr>
            <a:xfrm>
              <a:off x="0" y="-57150"/>
              <a:ext cx="4062984" cy="229945"/>
            </a:xfrm>
            <a:prstGeom prst="rect">
              <a:avLst/>
            </a:prstGeom>
          </p:spPr>
          <p:txBody>
            <a:bodyPr lIns="50800" tIns="50800" rIns="50800" bIns="50800" rtlCol="0" anchor="ctr"/>
            <a:lstStyle/>
            <a:p>
              <a:pPr marL="647694" lvl="1" indent="-323847" algn="l">
                <a:lnSpc>
                  <a:spcPts val="4199"/>
                </a:lnSpc>
                <a:buFont typeface="Arial"/>
                <a:buChar char="•"/>
              </a:pPr>
              <a:r>
                <a:rPr lang="en-US" sz="2999">
                  <a:solidFill>
                    <a:srgbClr val="000000"/>
                  </a:solidFill>
                  <a:latin typeface="Archivo Black"/>
                  <a:ea typeface="Archivo Black"/>
                  <a:cs typeface="Archivo Black"/>
                  <a:sym typeface="Archivo Black"/>
                </a:rPr>
                <a:t> Les technologies utulisées :</a:t>
              </a:r>
            </a:p>
          </p:txBody>
        </p:sp>
      </p:grpSp>
      <p:sp>
        <p:nvSpPr>
          <p:cNvPr id="12" name="Freeform 12"/>
          <p:cNvSpPr/>
          <p:nvPr/>
        </p:nvSpPr>
        <p:spPr>
          <a:xfrm>
            <a:off x="2222381" y="4163830"/>
            <a:ext cx="2991760" cy="1959339"/>
          </a:xfrm>
          <a:custGeom>
            <a:avLst/>
            <a:gdLst/>
            <a:ahLst/>
            <a:cxnLst/>
            <a:rect l="l" t="t" r="r" b="b"/>
            <a:pathLst>
              <a:path w="2991760" h="1959339">
                <a:moveTo>
                  <a:pt x="0" y="0"/>
                </a:moveTo>
                <a:lnTo>
                  <a:pt x="2991760" y="0"/>
                </a:lnTo>
                <a:lnTo>
                  <a:pt x="2991760" y="1959340"/>
                </a:lnTo>
                <a:lnTo>
                  <a:pt x="0" y="1959340"/>
                </a:lnTo>
                <a:lnTo>
                  <a:pt x="0" y="0"/>
                </a:lnTo>
                <a:close/>
              </a:path>
            </a:pathLst>
          </a:custGeom>
          <a:blipFill>
            <a:blip r:embed="rId3"/>
            <a:stretch>
              <a:fillRect/>
            </a:stretch>
          </a:blipFill>
        </p:spPr>
      </p:sp>
      <p:sp>
        <p:nvSpPr>
          <p:cNvPr id="13" name="Freeform 13"/>
          <p:cNvSpPr/>
          <p:nvPr/>
        </p:nvSpPr>
        <p:spPr>
          <a:xfrm>
            <a:off x="7795416" y="4291054"/>
            <a:ext cx="1992595" cy="2011305"/>
          </a:xfrm>
          <a:custGeom>
            <a:avLst/>
            <a:gdLst/>
            <a:ahLst/>
            <a:cxnLst/>
            <a:rect l="l" t="t" r="r" b="b"/>
            <a:pathLst>
              <a:path w="1992595" h="2011305">
                <a:moveTo>
                  <a:pt x="0" y="0"/>
                </a:moveTo>
                <a:lnTo>
                  <a:pt x="1992596" y="0"/>
                </a:lnTo>
                <a:lnTo>
                  <a:pt x="1992596" y="2011305"/>
                </a:lnTo>
                <a:lnTo>
                  <a:pt x="0" y="2011305"/>
                </a:lnTo>
                <a:lnTo>
                  <a:pt x="0" y="0"/>
                </a:lnTo>
                <a:close/>
              </a:path>
            </a:pathLst>
          </a:custGeom>
          <a:blipFill>
            <a:blip r:embed="rId4"/>
            <a:stretch>
              <a:fillRect/>
            </a:stretch>
          </a:blipFill>
        </p:spPr>
      </p:sp>
      <p:sp>
        <p:nvSpPr>
          <p:cNvPr id="14" name="Freeform 14"/>
          <p:cNvSpPr/>
          <p:nvPr/>
        </p:nvSpPr>
        <p:spPr>
          <a:xfrm>
            <a:off x="12365882" y="4009339"/>
            <a:ext cx="2828634" cy="2623661"/>
          </a:xfrm>
          <a:custGeom>
            <a:avLst/>
            <a:gdLst/>
            <a:ahLst/>
            <a:cxnLst/>
            <a:rect l="l" t="t" r="r" b="b"/>
            <a:pathLst>
              <a:path w="2828634" h="2623661">
                <a:moveTo>
                  <a:pt x="0" y="0"/>
                </a:moveTo>
                <a:lnTo>
                  <a:pt x="2828634" y="0"/>
                </a:lnTo>
                <a:lnTo>
                  <a:pt x="2828634" y="2623660"/>
                </a:lnTo>
                <a:lnTo>
                  <a:pt x="0" y="2623660"/>
                </a:lnTo>
                <a:lnTo>
                  <a:pt x="0" y="0"/>
                </a:lnTo>
                <a:close/>
              </a:path>
            </a:pathLst>
          </a:custGeom>
          <a:blipFill>
            <a:blip r:embed="rId5"/>
            <a:stretch>
              <a:fillRect/>
            </a:stretch>
          </a:blipFill>
        </p:spPr>
      </p:sp>
      <p:sp>
        <p:nvSpPr>
          <p:cNvPr id="15" name="Freeform 15"/>
          <p:cNvSpPr/>
          <p:nvPr/>
        </p:nvSpPr>
        <p:spPr>
          <a:xfrm>
            <a:off x="5893195" y="7638116"/>
            <a:ext cx="1902221" cy="1902221"/>
          </a:xfrm>
          <a:custGeom>
            <a:avLst/>
            <a:gdLst/>
            <a:ahLst/>
            <a:cxnLst/>
            <a:rect l="l" t="t" r="r" b="b"/>
            <a:pathLst>
              <a:path w="1902221" h="1902221">
                <a:moveTo>
                  <a:pt x="0" y="0"/>
                </a:moveTo>
                <a:lnTo>
                  <a:pt x="1902221" y="0"/>
                </a:lnTo>
                <a:lnTo>
                  <a:pt x="1902221" y="1902221"/>
                </a:lnTo>
                <a:lnTo>
                  <a:pt x="0" y="1902221"/>
                </a:lnTo>
                <a:lnTo>
                  <a:pt x="0" y="0"/>
                </a:lnTo>
                <a:close/>
              </a:path>
            </a:pathLst>
          </a:custGeom>
          <a:blipFill>
            <a:blip r:embed="rId6"/>
            <a:stretch>
              <a:fillRect/>
            </a:stretch>
          </a:blipFill>
        </p:spPr>
      </p:sp>
      <p:sp>
        <p:nvSpPr>
          <p:cNvPr id="16" name="TextBox 16"/>
          <p:cNvSpPr txBox="1"/>
          <p:nvPr/>
        </p:nvSpPr>
        <p:spPr>
          <a:xfrm>
            <a:off x="2357713" y="6342486"/>
            <a:ext cx="3004351" cy="514351"/>
          </a:xfrm>
          <a:prstGeom prst="rect">
            <a:avLst/>
          </a:prstGeom>
        </p:spPr>
        <p:txBody>
          <a:bodyPr lIns="0" tIns="0" rIns="0" bIns="0" rtlCol="0" anchor="t">
            <a:spAutoFit/>
          </a:bodyPr>
          <a:lstStyle/>
          <a:p>
            <a:pPr algn="ctr">
              <a:lnSpc>
                <a:spcPts val="4199"/>
              </a:lnSpc>
              <a:spcBef>
                <a:spcPct val="0"/>
              </a:spcBef>
            </a:pPr>
            <a:r>
              <a:rPr lang="en-US" sz="2999" b="1">
                <a:solidFill>
                  <a:srgbClr val="000000"/>
                </a:solidFill>
                <a:latin typeface="Arimo Bold"/>
                <a:ea typeface="Arimo Bold"/>
                <a:cs typeface="Arimo Bold"/>
                <a:sym typeface="Arimo Bold"/>
              </a:rPr>
              <a:t>php MyAdmin</a:t>
            </a:r>
          </a:p>
        </p:txBody>
      </p:sp>
      <p:sp>
        <p:nvSpPr>
          <p:cNvPr id="17" name="TextBox 17"/>
          <p:cNvSpPr txBox="1"/>
          <p:nvPr/>
        </p:nvSpPr>
        <p:spPr>
          <a:xfrm>
            <a:off x="8147702" y="6435097"/>
            <a:ext cx="1288024" cy="514351"/>
          </a:xfrm>
          <a:prstGeom prst="rect">
            <a:avLst/>
          </a:prstGeom>
        </p:spPr>
        <p:txBody>
          <a:bodyPr lIns="0" tIns="0" rIns="0" bIns="0" rtlCol="0" anchor="t">
            <a:spAutoFit/>
          </a:bodyPr>
          <a:lstStyle/>
          <a:p>
            <a:pPr algn="ctr">
              <a:lnSpc>
                <a:spcPts val="4199"/>
              </a:lnSpc>
              <a:spcBef>
                <a:spcPct val="0"/>
              </a:spcBef>
            </a:pPr>
            <a:r>
              <a:rPr lang="en-US" sz="2999" b="1">
                <a:solidFill>
                  <a:srgbClr val="000000"/>
                </a:solidFill>
                <a:latin typeface="Arimo Bold"/>
                <a:ea typeface="Arimo Bold"/>
                <a:cs typeface="Arimo Bold"/>
                <a:sym typeface="Arimo Bold"/>
              </a:rPr>
              <a:t>Xampp </a:t>
            </a:r>
          </a:p>
        </p:txBody>
      </p:sp>
      <p:sp>
        <p:nvSpPr>
          <p:cNvPr id="18" name="TextBox 18"/>
          <p:cNvSpPr txBox="1"/>
          <p:nvPr/>
        </p:nvSpPr>
        <p:spPr>
          <a:xfrm>
            <a:off x="11355498" y="6354234"/>
            <a:ext cx="4999581" cy="514351"/>
          </a:xfrm>
          <a:prstGeom prst="rect">
            <a:avLst/>
          </a:prstGeom>
        </p:spPr>
        <p:txBody>
          <a:bodyPr lIns="0" tIns="0" rIns="0" bIns="0" rtlCol="0" anchor="t">
            <a:spAutoFit/>
          </a:bodyPr>
          <a:lstStyle/>
          <a:p>
            <a:pPr algn="ctr">
              <a:lnSpc>
                <a:spcPts val="4199"/>
              </a:lnSpc>
              <a:spcBef>
                <a:spcPct val="0"/>
              </a:spcBef>
            </a:pPr>
            <a:r>
              <a:rPr lang="en-US" sz="2999" b="1">
                <a:solidFill>
                  <a:srgbClr val="000000"/>
                </a:solidFill>
                <a:latin typeface="Arimo Bold"/>
                <a:ea typeface="Arimo Bold"/>
                <a:cs typeface="Arimo Bold"/>
                <a:sym typeface="Arimo Bold"/>
              </a:rPr>
              <a:t>Base de Données MySQL</a:t>
            </a:r>
          </a:p>
        </p:txBody>
      </p:sp>
      <p:sp>
        <p:nvSpPr>
          <p:cNvPr id="19" name="TextBox 19"/>
          <p:cNvSpPr txBox="1"/>
          <p:nvPr/>
        </p:nvSpPr>
        <p:spPr>
          <a:xfrm>
            <a:off x="7657563" y="8300936"/>
            <a:ext cx="5811726" cy="500381"/>
          </a:xfrm>
          <a:prstGeom prst="rect">
            <a:avLst/>
          </a:prstGeom>
        </p:spPr>
        <p:txBody>
          <a:bodyPr lIns="0" tIns="0" rIns="0" bIns="0" rtlCol="0" anchor="t">
            <a:spAutoFit/>
          </a:bodyPr>
          <a:lstStyle/>
          <a:p>
            <a:pPr algn="ctr">
              <a:lnSpc>
                <a:spcPts val="3919"/>
              </a:lnSpc>
              <a:spcBef>
                <a:spcPct val="0"/>
              </a:spcBef>
            </a:pPr>
            <a:r>
              <a:rPr lang="en-US" sz="2799" b="1">
                <a:solidFill>
                  <a:srgbClr val="000000"/>
                </a:solidFill>
                <a:latin typeface="Arimo Bold"/>
                <a:ea typeface="Arimo Bold"/>
                <a:cs typeface="Arimo Bold"/>
                <a:sym typeface="Arimo Bold"/>
              </a:rPr>
              <a:t>éditeur de code VSCODE</a:t>
            </a:r>
          </a:p>
        </p:txBody>
      </p:sp>
      <p:grpSp>
        <p:nvGrpSpPr>
          <p:cNvPr id="20" name="Group 20"/>
          <p:cNvGrpSpPr/>
          <p:nvPr/>
        </p:nvGrpSpPr>
        <p:grpSpPr>
          <a:xfrm>
            <a:off x="16598163" y="9258300"/>
            <a:ext cx="661137" cy="661137"/>
            <a:chOff x="0" y="0"/>
            <a:chExt cx="140071" cy="140071"/>
          </a:xfrm>
        </p:grpSpPr>
        <p:sp>
          <p:nvSpPr>
            <p:cNvPr id="21" name="Freeform 21"/>
            <p:cNvSpPr/>
            <p:nvPr/>
          </p:nvSpPr>
          <p:spPr>
            <a:xfrm>
              <a:off x="0" y="0"/>
              <a:ext cx="140071" cy="140071"/>
            </a:xfrm>
            <a:custGeom>
              <a:avLst/>
              <a:gdLst/>
              <a:ahLst/>
              <a:cxnLst/>
              <a:rect l="l" t="t" r="r" b="b"/>
              <a:pathLst>
                <a:path w="140071" h="140071">
                  <a:moveTo>
                    <a:pt x="0" y="0"/>
                  </a:moveTo>
                  <a:lnTo>
                    <a:pt x="140071" y="0"/>
                  </a:lnTo>
                  <a:lnTo>
                    <a:pt x="140071" y="140071"/>
                  </a:lnTo>
                  <a:lnTo>
                    <a:pt x="0" y="140071"/>
                  </a:lnTo>
                  <a:close/>
                </a:path>
              </a:pathLst>
            </a:custGeom>
            <a:solidFill>
              <a:srgbClr val="2B485F"/>
            </a:solidFill>
          </p:spPr>
        </p:sp>
        <p:sp>
          <p:nvSpPr>
            <p:cNvPr id="22" name="TextBox 22"/>
            <p:cNvSpPr txBox="1"/>
            <p:nvPr/>
          </p:nvSpPr>
          <p:spPr>
            <a:xfrm>
              <a:off x="0" y="-38100"/>
              <a:ext cx="140071" cy="178171"/>
            </a:xfrm>
            <a:prstGeom prst="rect">
              <a:avLst/>
            </a:prstGeom>
          </p:spPr>
          <p:txBody>
            <a:bodyPr lIns="63151" tIns="63151" rIns="63151" bIns="63151" rtlCol="0" anchor="ctr"/>
            <a:lstStyle/>
            <a:p>
              <a:pPr algn="ctr">
                <a:lnSpc>
                  <a:spcPts val="2659"/>
                </a:lnSpc>
              </a:pPr>
              <a:endParaRPr/>
            </a:p>
          </p:txBody>
        </p:sp>
      </p:grpSp>
      <p:sp>
        <p:nvSpPr>
          <p:cNvPr id="23" name="TextBox 23"/>
          <p:cNvSpPr txBox="1"/>
          <p:nvPr/>
        </p:nvSpPr>
        <p:spPr>
          <a:xfrm>
            <a:off x="16613559" y="9299229"/>
            <a:ext cx="645741" cy="522129"/>
          </a:xfrm>
          <a:prstGeom prst="rect">
            <a:avLst/>
          </a:prstGeom>
        </p:spPr>
        <p:txBody>
          <a:bodyPr lIns="0" tIns="0" rIns="0" bIns="0" rtlCol="0" anchor="t">
            <a:spAutoFit/>
          </a:bodyPr>
          <a:lstStyle/>
          <a:p>
            <a:pPr algn="ctr">
              <a:lnSpc>
                <a:spcPts val="4296"/>
              </a:lnSpc>
            </a:pPr>
            <a:r>
              <a:rPr lang="en-US" sz="3068" b="1">
                <a:solidFill>
                  <a:srgbClr val="F6FCFC"/>
                </a:solidFill>
                <a:latin typeface="DM Sans Bold"/>
                <a:ea typeface="DM Sans Bold"/>
                <a:cs typeface="DM Sans Bold"/>
                <a:sym typeface="DM Sans Bold"/>
              </a:rPr>
              <a:t>10</a:t>
            </a:r>
          </a:p>
        </p:txBody>
      </p:sp>
      <p:sp>
        <p:nvSpPr>
          <p:cNvPr id="24" name="TextBox 24"/>
          <p:cNvSpPr txBox="1"/>
          <p:nvPr/>
        </p:nvSpPr>
        <p:spPr>
          <a:xfrm>
            <a:off x="679124" y="1035610"/>
            <a:ext cx="2099333" cy="762001"/>
          </a:xfrm>
          <a:prstGeom prst="rect">
            <a:avLst/>
          </a:prstGeom>
        </p:spPr>
        <p:txBody>
          <a:bodyPr lIns="0" tIns="0" rIns="0" bIns="0" rtlCol="0" anchor="t">
            <a:spAutoFit/>
          </a:bodyPr>
          <a:lstStyle/>
          <a:p>
            <a:pPr algn="ctr">
              <a:lnSpc>
                <a:spcPts val="6299"/>
              </a:lnSpc>
              <a:spcBef>
                <a:spcPct val="0"/>
              </a:spcBef>
            </a:pPr>
            <a:r>
              <a:rPr lang="en-US" sz="4499">
                <a:solidFill>
                  <a:srgbClr val="2B485F"/>
                </a:solidFill>
                <a:latin typeface="Archivo Black"/>
                <a:ea typeface="Archivo Black"/>
                <a:cs typeface="Archivo Black"/>
                <a:sym typeface="Archivo Black"/>
              </a:rPr>
              <a:t>06</a:t>
            </a:r>
          </a:p>
        </p:txBody>
      </p:sp>
      <p:grpSp>
        <p:nvGrpSpPr>
          <p:cNvPr id="25" name="Group 25"/>
          <p:cNvGrpSpPr/>
          <p:nvPr/>
        </p:nvGrpSpPr>
        <p:grpSpPr>
          <a:xfrm>
            <a:off x="-1288609" y="9258300"/>
            <a:ext cx="4539369" cy="4539369"/>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95B3"/>
            </a:solidFill>
          </p:spPr>
        </p:sp>
        <p:sp>
          <p:nvSpPr>
            <p:cNvPr id="27" name="TextBox 2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8" name="Freeform 28"/>
          <p:cNvSpPr/>
          <p:nvPr/>
        </p:nvSpPr>
        <p:spPr>
          <a:xfrm>
            <a:off x="14773392" y="172195"/>
            <a:ext cx="4737836" cy="1259606"/>
          </a:xfrm>
          <a:custGeom>
            <a:avLst/>
            <a:gdLst/>
            <a:ahLst/>
            <a:cxnLst/>
            <a:rect l="l" t="t" r="r" b="b"/>
            <a:pathLst>
              <a:path w="4737836" h="1259606">
                <a:moveTo>
                  <a:pt x="0" y="0"/>
                </a:moveTo>
                <a:lnTo>
                  <a:pt x="4737836" y="0"/>
                </a:lnTo>
                <a:lnTo>
                  <a:pt x="4737836" y="1259606"/>
                </a:lnTo>
                <a:lnTo>
                  <a:pt x="0" y="1259606"/>
                </a:lnTo>
                <a:lnTo>
                  <a:pt x="0" y="0"/>
                </a:lnTo>
                <a:close/>
              </a:path>
            </a:pathLst>
          </a:custGeom>
          <a:blipFill>
            <a:blip r:embed="rId7"/>
            <a:stretch>
              <a:fillRect/>
            </a:stretch>
          </a:blipFill>
        </p:spPr>
      </p:sp>
      <p:sp>
        <p:nvSpPr>
          <p:cNvPr id="29" name="Freeform 29"/>
          <p:cNvSpPr/>
          <p:nvPr/>
        </p:nvSpPr>
        <p:spPr>
          <a:xfrm>
            <a:off x="15723416" y="-347715"/>
            <a:ext cx="5166194" cy="1501633"/>
          </a:xfrm>
          <a:custGeom>
            <a:avLst/>
            <a:gdLst/>
            <a:ahLst/>
            <a:cxnLst/>
            <a:rect l="l" t="t" r="r" b="b"/>
            <a:pathLst>
              <a:path w="5166194" h="1501633">
                <a:moveTo>
                  <a:pt x="0" y="0"/>
                </a:moveTo>
                <a:lnTo>
                  <a:pt x="5166193" y="0"/>
                </a:lnTo>
                <a:lnTo>
                  <a:pt x="5166193" y="1501633"/>
                </a:lnTo>
                <a:lnTo>
                  <a:pt x="0" y="1501633"/>
                </a:lnTo>
                <a:lnTo>
                  <a:pt x="0" y="0"/>
                </a:lnTo>
                <a:close/>
              </a:path>
            </a:pathLst>
          </a:custGeom>
          <a:blipFill>
            <a:blip r:embed="rId8"/>
            <a:stretch>
              <a:fillRect l="-776"/>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396</TotalTime>
  <Words>414</Words>
  <Application>Microsoft Office PowerPoint</Application>
  <PresentationFormat>Personnalisé</PresentationFormat>
  <Paragraphs>92</Paragraphs>
  <Slides>12</Slides>
  <Notes>0</Notes>
  <HiddenSlides>0</HiddenSlides>
  <MMClips>0</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12</vt:i4>
      </vt:variant>
    </vt:vector>
  </HeadingPairs>
  <TitlesOfParts>
    <vt:vector size="24" baseType="lpstr">
      <vt:lpstr>Calibri</vt:lpstr>
      <vt:lpstr>Open Sans 1 Bold</vt:lpstr>
      <vt:lpstr>Open Sans 2 Bold</vt:lpstr>
      <vt:lpstr>Arimo Bold</vt:lpstr>
      <vt:lpstr>Arimo</vt:lpstr>
      <vt:lpstr>Times New Roman Bold Italics</vt:lpstr>
      <vt:lpstr>Arial</vt:lpstr>
      <vt:lpstr>Times New Roman</vt:lpstr>
      <vt:lpstr>Archivo Black</vt:lpstr>
      <vt:lpstr>Caladea Bold</vt:lpstr>
      <vt:lpstr>DM Sans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rapport de stage moderne minimaliste bleu vert blanc</dc:title>
  <cp:lastModifiedBy>info</cp:lastModifiedBy>
  <cp:revision>2</cp:revision>
  <dcterms:created xsi:type="dcterms:W3CDTF">2006-08-16T00:00:00Z</dcterms:created>
  <dcterms:modified xsi:type="dcterms:W3CDTF">2025-12-22T20:13:05Z</dcterms:modified>
  <dc:identifier>DAG7nooNagw</dc:identifier>
</cp:coreProperties>
</file>

<file path=docProps/thumbnail.jpeg>
</file>